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34"/>
  </p:notesMasterIdLst>
  <p:sldIdLst>
    <p:sldId id="308" r:id="rId2"/>
    <p:sldId id="392" r:id="rId3"/>
    <p:sldId id="393" r:id="rId4"/>
    <p:sldId id="368" r:id="rId5"/>
    <p:sldId id="394" r:id="rId6"/>
    <p:sldId id="395" r:id="rId7"/>
    <p:sldId id="371" r:id="rId8"/>
    <p:sldId id="383" r:id="rId9"/>
    <p:sldId id="410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15" r:id="rId24"/>
    <p:sldId id="380" r:id="rId25"/>
    <p:sldId id="381" r:id="rId26"/>
    <p:sldId id="382" r:id="rId27"/>
    <p:sldId id="416" r:id="rId28"/>
    <p:sldId id="412" r:id="rId29"/>
    <p:sldId id="413" r:id="rId30"/>
    <p:sldId id="411" r:id="rId31"/>
    <p:sldId id="414" r:id="rId32"/>
    <p:sldId id="355" r:id="rId33"/>
  </p:sldIdLst>
  <p:sldSz cx="18288000" cy="10287000"/>
  <p:notesSz cx="6858000" cy="9144000"/>
  <p:embeddedFontLs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Arial Unicode MS" panose="020B0604020202020204" pitchFamily="34" charset="-128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맑은 고딕" panose="020B0503020000020004" pitchFamily="34" charset="-127"/>
      <p:regular r:id="rId44"/>
      <p:bold r:id="rId45"/>
    </p:embeddedFont>
    <p:embeddedFont>
      <p:font typeface="Barlow Light" panose="020B0604020202020204" charset="0"/>
      <p:regular r:id="rId46"/>
      <p:italic r:id="rId47"/>
    </p:embeddedFont>
    <p:embeddedFont>
      <p:font typeface="Trebuchet MS" panose="020B0603020202020204" pitchFamily="34" charset="0"/>
      <p:regular r:id="rId48"/>
      <p:bold r:id="rId49"/>
      <p:italic r:id="rId50"/>
      <p:boldItalic r:id="rId51"/>
    </p:embeddedFont>
    <p:embeddedFont>
      <p:font typeface="Segoe UI" panose="020B0502040204020203" pitchFamily="34" charset="0"/>
      <p:regular r:id="rId52"/>
      <p:bold r:id="rId53"/>
      <p:italic r:id="rId54"/>
      <p:boldItalic r:id="rId55"/>
    </p:embeddedFont>
    <p:embeddedFont>
      <p:font typeface="Tw Cen MT" panose="020B0602020104020603" pitchFamily="34" charset="0"/>
      <p:regular r:id="rId56"/>
      <p:bold r:id="rId57"/>
      <p:italic r:id="rId58"/>
      <p:boldItalic r:id="rId59"/>
    </p:embeddedFont>
    <p:embeddedFont>
      <p:font typeface="Fira Sans Extra Condensed Medium" panose="020B0604020202020204" charset="0"/>
      <p:regular r:id="rId60"/>
      <p:bold r:id="rId61"/>
      <p:italic r:id="rId62"/>
      <p:boldItalic r:id="rId63"/>
    </p:embeddedFont>
    <p:embeddedFont>
      <p:font typeface="Calibri Light" panose="020F0302020204030204" pitchFamily="34" charset="0"/>
      <p:regular r:id="rId64"/>
      <p:italic r:id="rId65"/>
    </p:embeddedFont>
    <p:embeddedFont>
      <p:font typeface="Century Gothic" panose="020B0502020202020204" pitchFamily="34" charset="0"/>
      <p:regular r:id="rId66"/>
      <p:bold r:id="rId67"/>
      <p:italic r:id="rId68"/>
      <p:boldItalic r:id="rId69"/>
    </p:embeddedFont>
    <p:embeddedFont>
      <p:font typeface="Fira Sans Extra Condensed" panose="020B0604020202020204" charset="0"/>
      <p:regular r:id="rId70"/>
      <p:bold r:id="rId71"/>
      <p:italic r:id="rId72"/>
      <p:boldItalic r:id="rId73"/>
    </p:embeddedFont>
    <p:embeddedFont>
      <p:font typeface="Bahnschrift Light" panose="020B0502040204020203" pitchFamily="34" charset="0"/>
      <p:regular r:id="rId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63" Type="http://schemas.openxmlformats.org/officeDocument/2006/relationships/font" Target="fonts/font29.fntdata"/><Relationship Id="rId68" Type="http://schemas.openxmlformats.org/officeDocument/2006/relationships/font" Target="fonts/font3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font" Target="fonts/font32.fntdata"/><Relationship Id="rId74" Type="http://schemas.openxmlformats.org/officeDocument/2006/relationships/font" Target="fonts/font40.fntdata"/><Relationship Id="rId5" Type="http://schemas.openxmlformats.org/officeDocument/2006/relationships/slide" Target="slides/slide4.xml"/><Relationship Id="rId61" Type="http://schemas.openxmlformats.org/officeDocument/2006/relationships/font" Target="fonts/font2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font" Target="fonts/font30.fntdata"/><Relationship Id="rId69" Type="http://schemas.openxmlformats.org/officeDocument/2006/relationships/font" Target="fonts/font35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72" Type="http://schemas.openxmlformats.org/officeDocument/2006/relationships/font" Target="fonts/font3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font" Target="fonts/font33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Relationship Id="rId70" Type="http://schemas.openxmlformats.org/officeDocument/2006/relationships/font" Target="fonts/font36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font" Target="fonts/font31.fntdata"/><Relationship Id="rId73" Type="http://schemas.openxmlformats.org/officeDocument/2006/relationships/font" Target="fonts/font39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5.fntdata"/><Relationship Id="rId34" Type="http://schemas.openxmlformats.org/officeDocument/2006/relationships/notesMaster" Target="notesMasters/notesMaster1.xml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3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A9D79-EA28-452F-B962-80F3677E279E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7F479-FADD-4FB9-B8AF-CAE1BB1A3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46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7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8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D60C-5C2E-4171-BF30-8EFDC367E36A}" type="slidenum">
              <a:rPr lang="en-ID" smtClean="0"/>
              <a:pPr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08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54875" y="5469241"/>
            <a:ext cx="5238975" cy="518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6" tIns="91526" rIns="91526" bIns="91526" anchor="ctr" anchorCtr="0">
            <a:noAutofit/>
          </a:bodyPr>
          <a:lstStyle/>
          <a:p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-561975" y="863600"/>
            <a:ext cx="7672388" cy="4314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30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52650" y="3727200"/>
            <a:ext cx="9925200" cy="28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606750" y="4333810"/>
            <a:ext cx="2832600" cy="1619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55051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17373600" y="9349700"/>
            <a:ext cx="937200" cy="937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4" name="Google Shape;24;p5"/>
          <p:cNvSpPr/>
          <p:nvPr/>
        </p:nvSpPr>
        <p:spPr>
          <a:xfrm rot="5400000">
            <a:off x="-200700" y="1448970"/>
            <a:ext cx="937200" cy="535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14400" y="1211201"/>
            <a:ext cx="11281800" cy="21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914400" y="3991500"/>
            <a:ext cx="11281800" cy="528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445" lvl="0" indent="-685835">
              <a:spcBef>
                <a:spcPts val="1200"/>
              </a:spcBef>
              <a:spcAft>
                <a:spcPts val="0"/>
              </a:spcAft>
              <a:buSzPts val="1800"/>
              <a:buChar char="▸"/>
              <a:defRPr/>
            </a:lvl1pPr>
            <a:lvl2pPr marL="1828892" lvl="1" indent="-685835">
              <a:spcBef>
                <a:spcPts val="1200"/>
              </a:spcBef>
              <a:spcAft>
                <a:spcPts val="0"/>
              </a:spcAft>
              <a:buSzPts val="1800"/>
              <a:buChar char="▹"/>
              <a:defRPr/>
            </a:lvl2pPr>
            <a:lvl3pPr marL="2743337" lvl="2" indent="-685835">
              <a:spcBef>
                <a:spcPts val="1200"/>
              </a:spcBef>
              <a:spcAft>
                <a:spcPts val="0"/>
              </a:spcAft>
              <a:buSzPts val="1800"/>
              <a:buChar char="▹"/>
              <a:defRPr/>
            </a:lvl3pPr>
            <a:lvl4pPr marL="3657783" lvl="3" indent="-711236">
              <a:spcBef>
                <a:spcPts val="1200"/>
              </a:spcBef>
              <a:spcAft>
                <a:spcPts val="0"/>
              </a:spcAft>
              <a:buSzPts val="2000"/>
              <a:buChar char="▹"/>
              <a:defRPr/>
            </a:lvl4pPr>
            <a:lvl5pPr marL="4572228" lvl="4" indent="-711236">
              <a:spcBef>
                <a:spcPts val="1200"/>
              </a:spcBef>
              <a:spcAft>
                <a:spcPts val="0"/>
              </a:spcAft>
              <a:buSzPts val="2000"/>
              <a:buChar char="▹"/>
              <a:defRPr/>
            </a:lvl5pPr>
            <a:lvl6pPr marL="5486675" lvl="5" indent="-711236">
              <a:spcBef>
                <a:spcPts val="1200"/>
              </a:spcBef>
              <a:spcAft>
                <a:spcPts val="0"/>
              </a:spcAft>
              <a:buSzPts val="2000"/>
              <a:buChar char="▹"/>
              <a:defRPr/>
            </a:lvl6pPr>
            <a:lvl7pPr marL="6401120" lvl="6" indent="-711236">
              <a:spcBef>
                <a:spcPts val="1200"/>
              </a:spcBef>
              <a:spcAft>
                <a:spcPts val="0"/>
              </a:spcAft>
              <a:buSzPts val="2000"/>
              <a:buChar char="▹"/>
              <a:defRPr/>
            </a:lvl7pPr>
            <a:lvl8pPr marL="7315566" lvl="7" indent="-711236">
              <a:spcBef>
                <a:spcPts val="1200"/>
              </a:spcBef>
              <a:spcAft>
                <a:spcPts val="0"/>
              </a:spcAft>
              <a:buSzPts val="2000"/>
              <a:buChar char="▹"/>
              <a:defRPr/>
            </a:lvl8pPr>
            <a:lvl9pPr marL="8230011" lvl="8" indent="-711236">
              <a:spcBef>
                <a:spcPts val="12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7298050" y="9273500"/>
            <a:ext cx="913800" cy="9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023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2768-C8EE-4498-AD8D-B18DD289943A}" type="datetimeFigureOut">
              <a:rPr lang="id-ID" smtClean="0"/>
              <a:pPr/>
              <a:t>08/02/2021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21F-672B-455F-AA8A-AFB2769BE05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616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9927000"/>
            <a:ext cx="18288000" cy="3600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18288000" cy="1440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8650" y="286650"/>
            <a:ext cx="18288000" cy="1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4351" y="1476236"/>
            <a:ext cx="182160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17373600" y="9349700"/>
            <a:ext cx="937200" cy="9372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8" name="Google Shape;18;p4"/>
          <p:cNvSpPr/>
          <p:nvPr/>
        </p:nvSpPr>
        <p:spPr>
          <a:xfrm rot="5400000">
            <a:off x="-606750" y="1854810"/>
            <a:ext cx="2832600" cy="1619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078100" y="2056650"/>
            <a:ext cx="9485400" cy="7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400" lvl="0" indent="-86360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6400">
                <a:solidFill>
                  <a:schemeClr val="lt1"/>
                </a:solidFill>
              </a:defRPr>
            </a:lvl1pPr>
            <a:lvl2pPr marL="1828800" lvl="1" indent="-86360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0">
                <a:solidFill>
                  <a:schemeClr val="lt1"/>
                </a:solidFill>
              </a:defRPr>
            </a:lvl2pPr>
            <a:lvl3pPr marL="2743200" lvl="2" indent="-86360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0">
                <a:solidFill>
                  <a:schemeClr val="lt1"/>
                </a:solidFill>
              </a:defRPr>
            </a:lvl3pPr>
            <a:lvl4pPr marL="3657600" lvl="3" indent="-86360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0">
                <a:solidFill>
                  <a:schemeClr val="lt1"/>
                </a:solidFill>
              </a:defRPr>
            </a:lvl4pPr>
            <a:lvl5pPr marL="4572000" lvl="4" indent="-86360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0">
                <a:solidFill>
                  <a:schemeClr val="lt1"/>
                </a:solidFill>
              </a:defRPr>
            </a:lvl5pPr>
            <a:lvl6pPr marL="5486400" lvl="5" indent="-86360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0">
                <a:solidFill>
                  <a:schemeClr val="lt1"/>
                </a:solidFill>
              </a:defRPr>
            </a:lvl6pPr>
            <a:lvl7pPr marL="6400800" lvl="6" indent="-86360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0">
                <a:solidFill>
                  <a:schemeClr val="lt1"/>
                </a:solidFill>
              </a:defRPr>
            </a:lvl7pPr>
            <a:lvl8pPr marL="7315200" lvl="7" indent="-86360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0">
                <a:solidFill>
                  <a:schemeClr val="lt1"/>
                </a:solidFill>
              </a:defRPr>
            </a:lvl8pPr>
            <a:lvl9pPr marL="8229600" lvl="8" indent="-86360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38100" y="1867550"/>
            <a:ext cx="10620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2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72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7298050" y="9273500"/>
            <a:ext cx="913800" cy="9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014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17373600" y="9349700"/>
            <a:ext cx="937200" cy="937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7" name="Google Shape;37;p7"/>
          <p:cNvSpPr/>
          <p:nvPr/>
        </p:nvSpPr>
        <p:spPr>
          <a:xfrm rot="5400000">
            <a:off x="-200700" y="1448970"/>
            <a:ext cx="937200" cy="535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914400" y="1211200"/>
            <a:ext cx="11281800" cy="21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14400" y="3991500"/>
            <a:ext cx="5127000" cy="5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400" lvl="0" indent="-660400" rtl="0">
              <a:spcBef>
                <a:spcPts val="1200"/>
              </a:spcBef>
              <a:spcAft>
                <a:spcPts val="0"/>
              </a:spcAft>
              <a:buSzPts val="1600"/>
              <a:buChar char="▸"/>
              <a:defRPr sz="3200"/>
            </a:lvl1pPr>
            <a:lvl2pPr marL="1828800" lvl="1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2pPr>
            <a:lvl3pPr marL="2743200" lvl="2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3pPr>
            <a:lvl4pPr marL="3657600" lvl="3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4pPr>
            <a:lvl5pPr marL="4572000" lvl="4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5pPr>
            <a:lvl6pPr marL="5486400" lvl="5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6pPr>
            <a:lvl7pPr marL="6400800" lvl="6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7pPr>
            <a:lvl8pPr marL="7315200" lvl="7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8pPr>
            <a:lvl9pPr marL="8229600" lvl="8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580500" y="3991500"/>
            <a:ext cx="5127000" cy="5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400" lvl="0" indent="-660400" rtl="0">
              <a:spcBef>
                <a:spcPts val="1200"/>
              </a:spcBef>
              <a:spcAft>
                <a:spcPts val="0"/>
              </a:spcAft>
              <a:buSzPts val="1600"/>
              <a:buChar char="▸"/>
              <a:defRPr sz="3200"/>
            </a:lvl1pPr>
            <a:lvl2pPr marL="1828800" lvl="1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2pPr>
            <a:lvl3pPr marL="2743200" lvl="2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3pPr>
            <a:lvl4pPr marL="3657600" lvl="3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4pPr>
            <a:lvl5pPr marL="4572000" lvl="4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5pPr>
            <a:lvl6pPr marL="5486400" lvl="5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6pPr>
            <a:lvl7pPr marL="6400800" lvl="6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7pPr>
            <a:lvl8pPr marL="7315200" lvl="7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8pPr>
            <a:lvl9pPr marL="8229600" lvl="8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12246600" y="3991500"/>
            <a:ext cx="5127000" cy="5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400" lvl="0" indent="-660400" rtl="0">
              <a:spcBef>
                <a:spcPts val="1200"/>
              </a:spcBef>
              <a:spcAft>
                <a:spcPts val="0"/>
              </a:spcAft>
              <a:buSzPts val="1600"/>
              <a:buChar char="▸"/>
              <a:defRPr sz="3200"/>
            </a:lvl1pPr>
            <a:lvl2pPr marL="1828800" lvl="1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2pPr>
            <a:lvl3pPr marL="2743200" lvl="2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3pPr>
            <a:lvl4pPr marL="3657600" lvl="3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4pPr>
            <a:lvl5pPr marL="4572000" lvl="4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5pPr>
            <a:lvl6pPr marL="5486400" lvl="5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6pPr>
            <a:lvl7pPr marL="6400800" lvl="6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7pPr>
            <a:lvl8pPr marL="7315200" lvl="7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8pPr>
            <a:lvl9pPr marL="8229600" lvl="8" indent="-660400" rtl="0">
              <a:spcBef>
                <a:spcPts val="1200"/>
              </a:spcBef>
              <a:spcAft>
                <a:spcPts val="0"/>
              </a:spcAft>
              <a:buSzPts val="1600"/>
              <a:buChar char="▹"/>
              <a:defRPr sz="3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7298050" y="9273500"/>
            <a:ext cx="913800" cy="9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920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17373600" y="9349700"/>
            <a:ext cx="937200" cy="937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5" name="Google Shape;45;p8"/>
          <p:cNvSpPr/>
          <p:nvPr/>
        </p:nvSpPr>
        <p:spPr>
          <a:xfrm rot="5400000">
            <a:off x="-200700" y="1448970"/>
            <a:ext cx="937200" cy="535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1200"/>
            <a:ext cx="11281800" cy="21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7298050" y="9273500"/>
            <a:ext cx="913800" cy="9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802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17373600" y="9349700"/>
            <a:ext cx="937200" cy="937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0" name="Google Shape;50;p9"/>
          <p:cNvSpPr/>
          <p:nvPr/>
        </p:nvSpPr>
        <p:spPr>
          <a:xfrm rot="5400000">
            <a:off x="-200700" y="8897520"/>
            <a:ext cx="937200" cy="535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914400" y="8812618"/>
            <a:ext cx="16459200" cy="10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400" lvl="0" indent="-457200">
              <a:spcBef>
                <a:spcPts val="720"/>
              </a:spcBef>
              <a:spcAft>
                <a:spcPts val="0"/>
              </a:spcAft>
              <a:buSzPts val="1800"/>
              <a:buNone/>
              <a:defRPr sz="36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17298050" y="9273500"/>
            <a:ext cx="913800" cy="9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24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17373600" y="9349700"/>
            <a:ext cx="937200" cy="9372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7298050" y="9273500"/>
            <a:ext cx="913800" cy="9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32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14748" y="38102"/>
            <a:ext cx="18302748" cy="1314450"/>
          </a:xfrm>
          <a:prstGeom prst="rect">
            <a:avLst/>
          </a:prstGeom>
          <a:solidFill>
            <a:srgbClr val="1E4F95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/>
              </a:defRPr>
            </a:pPr>
            <a:endParaRPr/>
          </a:p>
        </p:txBody>
      </p:sp>
      <p:pic>
        <p:nvPicPr>
          <p:cNvPr id="111" name="image1.png"/>
          <p:cNvPicPr>
            <a:picLocks noChangeAspect="1"/>
          </p:cNvPicPr>
          <p:nvPr/>
        </p:nvPicPr>
        <p:blipFill>
          <a:blip r:embed="rId2"/>
          <a:srcRect r="72414"/>
          <a:stretch>
            <a:fillRect/>
          </a:stretch>
        </p:blipFill>
        <p:spPr>
          <a:xfrm>
            <a:off x="333375" y="90488"/>
            <a:ext cx="914400" cy="8120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3" name="Shape 113"/>
          <p:cNvSpPr/>
          <p:nvPr/>
        </p:nvSpPr>
        <p:spPr>
          <a:xfrm rot="5400000">
            <a:off x="-6946166" y="8003414"/>
            <a:ext cx="10739445" cy="323159"/>
          </a:xfrm>
          <a:prstGeom prst="rect">
            <a:avLst/>
          </a:prstGeom>
          <a:ln w="12700">
            <a:miter lim="400000"/>
          </a:ln>
        </p:spPr>
        <p:txBody>
          <a:bodyPr lIns="68577" tIns="68577" rIns="68577" bIns="68577">
            <a:spAutoFit/>
          </a:bodyPr>
          <a:lstStyle>
            <a:lvl1pPr>
              <a:defRPr sz="1200">
                <a:solidFill>
                  <a:srgbClr val="BFBFBF"/>
                </a:solidFill>
                <a:latin typeface="+mj-lt"/>
                <a:ea typeface="+mj-ea"/>
                <a:cs typeface="+mj-cs"/>
                <a:sym typeface="Trebuchet MS" panose="020B0603020202020204"/>
              </a:defRPr>
            </a:lvl1pPr>
          </a:lstStyle>
          <a:p>
            <a:r>
              <a:t>KEM-PPKF2021	KEM-PPKF2021	KEM-PPKF2021	\</a:t>
            </a:r>
          </a:p>
        </p:txBody>
      </p:sp>
      <p:sp>
        <p:nvSpPr>
          <p:cNvPr id="115" name="Shape 115"/>
          <p:cNvSpPr/>
          <p:nvPr/>
        </p:nvSpPr>
        <p:spPr>
          <a:xfrm>
            <a:off x="-508903" y="2398714"/>
            <a:ext cx="68588" cy="1376276"/>
          </a:xfrm>
          <a:prstGeom prst="roundRect">
            <a:avLst>
              <a:gd name="adj" fmla="val 16667"/>
            </a:avLst>
          </a:prstGeom>
          <a:solidFill>
            <a:srgbClr val="FF6150"/>
          </a:solidFill>
          <a:ln w="12700">
            <a:miter lim="400000"/>
          </a:ln>
        </p:spPr>
        <p:txBody>
          <a:bodyPr lIns="68577" tIns="68577" rIns="68577" bIns="68577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/>
              </a:defRPr>
            </a:pPr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17424032" y="9736020"/>
            <a:ext cx="544856" cy="507825"/>
          </a:xfrm>
          <a:prstGeom prst="rect">
            <a:avLst/>
          </a:prstGeom>
        </p:spPr>
        <p:txBody>
          <a:bodyPr anchor="t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5330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Master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022" y="547691"/>
            <a:ext cx="16747956" cy="74439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rgbClr val="336799"/>
                </a:solidFill>
                <a:latin typeface="+mn-lt"/>
              </a:defRPr>
            </a:lvl1pPr>
          </a:lstStyle>
          <a:p>
            <a:r>
              <a:rPr lang="id-ID" dirty="0"/>
              <a:t>Klik untuk mengubah judul subtopik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2" y="1550505"/>
            <a:ext cx="16747956" cy="7714940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+mn-lt"/>
              </a:defRPr>
            </a:lvl1pPr>
            <a:lvl2pPr>
              <a:defRPr sz="3000">
                <a:latin typeface="+mn-lt"/>
              </a:defRPr>
            </a:lvl2pPr>
            <a:lvl3pPr>
              <a:defRPr sz="285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 sz="25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709982" y="9606719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FDBD05"/>
                </a:solidFill>
              </a:defRPr>
            </a:lvl1pPr>
          </a:lstStyle>
          <a:p>
            <a:fld id="{60FDA81B-6CE0-4882-BBD5-96BA001EBA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10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fld id="{018DE4BB-D8C4-4FFC-BF8A-483CBCF0C9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472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400" y="1211200"/>
            <a:ext cx="11281800" cy="21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400" y="3991500"/>
            <a:ext cx="11281800" cy="5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298050" y="9273500"/>
            <a:ext cx="913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24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24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24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24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24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24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24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24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24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00846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7" r:id="rId3"/>
    <p:sldLayoutId id="2147483668" r:id="rId4"/>
    <p:sldLayoutId id="2147483669" r:id="rId5"/>
    <p:sldLayoutId id="2147483671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1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Neraca_Percobaan_Akrual12_ES103.pdf" TargetMode="External"/><Relationship Id="rId2" Type="http://schemas.openxmlformats.org/officeDocument/2006/relationships/hyperlink" Target="LRA%20Belanja%20Menurut%20Akun12_ES103.pdf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Saldo%20Tidak%20Normal%20Bulan%2001.xlsx" TargetMode="External"/><Relationship Id="rId4" Type="http://schemas.openxmlformats.org/officeDocument/2006/relationships/hyperlink" Target="lap_posisi_bmn12_es102303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3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411" y="4315983"/>
            <a:ext cx="9112102" cy="5369392"/>
          </a:xfrm>
          <a:prstGeom prst="rect">
            <a:avLst/>
          </a:prstGeom>
        </p:spPr>
      </p:pic>
      <p:pic>
        <p:nvPicPr>
          <p:cNvPr id="339" name="Picture 12">
            <a:extLst>
              <a:ext uri="{FF2B5EF4-FFF2-40B4-BE49-F238E27FC236}">
                <a16:creationId xmlns="" xmlns:a16="http://schemas.microsoft.com/office/drawing/2014/main" id="{A347E193-DE80-4A76-9ED0-DBFAE5F823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367827" y="188930"/>
            <a:ext cx="1528339" cy="1528339"/>
          </a:xfrm>
          <a:prstGeom prst="rect">
            <a:avLst/>
          </a:prstGeom>
        </p:spPr>
      </p:pic>
      <p:sp>
        <p:nvSpPr>
          <p:cNvPr id="341" name="TextBox 3">
            <a:extLst>
              <a:ext uri="{FF2B5EF4-FFF2-40B4-BE49-F238E27FC236}">
                <a16:creationId xmlns="" xmlns:a16="http://schemas.microsoft.com/office/drawing/2014/main" id="{DE545188-FE1A-451F-BC2D-5E80A4A3547D}"/>
              </a:ext>
            </a:extLst>
          </p:cNvPr>
          <p:cNvSpPr txBox="1"/>
          <p:nvPr/>
        </p:nvSpPr>
        <p:spPr>
          <a:xfrm>
            <a:off x="1858925" y="341623"/>
            <a:ext cx="992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spc="3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sz="2000" spc="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endParaRPr lang="en-ID" sz="2000" spc="3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spc="3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US" sz="2000" spc="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Jenderal</a:t>
            </a:r>
            <a:r>
              <a:rPr lang="en-US" sz="2000" spc="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Perbendaharaan</a:t>
            </a:r>
            <a:endParaRPr lang="en-US" sz="2000" spc="3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spc="3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US" sz="2000" spc="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2000" spc="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spc="3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Pelaporan</a:t>
            </a:r>
            <a:r>
              <a:rPr lang="en-US" sz="2000" spc="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2000" spc="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346108"/>
            <a:ext cx="9112102" cy="5369392"/>
          </a:xfrm>
          <a:prstGeom prst="rect">
            <a:avLst/>
          </a:prstGeom>
        </p:spPr>
      </p:pic>
      <p:pic>
        <p:nvPicPr>
          <p:cNvPr id="340" name="Picture 9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99061"/>
            <a:ext cx="1367686" cy="1300789"/>
          </a:xfrm>
          <a:prstGeom prst="rect">
            <a:avLst/>
          </a:prstGeom>
          <a:effectLst>
            <a:glow rad="114300">
              <a:schemeClr val="bg1">
                <a:alpha val="40000"/>
              </a:schemeClr>
            </a:glow>
          </a:effectLst>
        </p:spPr>
      </p:pic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874874" y="1853700"/>
            <a:ext cx="14018324" cy="28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200" b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Penyusunan </a:t>
            </a:r>
            <a:br>
              <a:rPr lang="en" sz="7200" b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" sz="7200" b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LKKL Tahun 2020 </a:t>
            </a:r>
            <a:r>
              <a:rPr lang="en" sz="7200" b="1" i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(Unaudited)</a:t>
            </a:r>
            <a:endParaRPr sz="5400" b="1" i="1" dirty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715500"/>
            <a:ext cx="1828800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Integritas</a:t>
            </a:r>
            <a:r>
              <a:rPr lang="en-US" sz="2000" dirty="0" smtClean="0"/>
              <a:t>                    </a:t>
            </a:r>
            <a:r>
              <a:rPr lang="en-US" sz="2000" dirty="0" err="1" smtClean="0"/>
              <a:t>Profesionalisme</a:t>
            </a:r>
            <a:r>
              <a:rPr lang="en-US" sz="2000" dirty="0" smtClean="0"/>
              <a:t>                    </a:t>
            </a:r>
            <a:r>
              <a:rPr lang="en-US" sz="2000" dirty="0" err="1" smtClean="0"/>
              <a:t>Sinergi</a:t>
            </a:r>
            <a:r>
              <a:rPr lang="en-US" sz="2000" dirty="0" smtClean="0"/>
              <a:t>                   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                   </a:t>
            </a:r>
            <a:r>
              <a:rPr lang="en-US" sz="2000" dirty="0" err="1" smtClean="0"/>
              <a:t>Kesempurnaan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1540184" y="266700"/>
            <a:ext cx="16747817" cy="1152128"/>
          </a:xfrm>
          <a:prstGeom prst="rect">
            <a:avLst/>
          </a:prstGeom>
        </p:spPr>
        <p:txBody>
          <a:bodyPr/>
          <a:lstStyle/>
          <a:p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Pelaporan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dan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Pengungkapan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Program PC-PEN</a:t>
            </a:r>
            <a:endParaRPr lang="en-US" sz="44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algn="r"/>
            <a:fld id="{018DE4BB-D8C4-4FFC-BF8A-483CBCF0C9E7}" type="slidenum">
              <a:rPr lang="id-ID" sz="3000" b="1">
                <a:solidFill>
                  <a:schemeClr val="bg1"/>
                </a:solidFill>
              </a:rPr>
              <a:pPr algn="r"/>
              <a:t>10</a:t>
            </a:fld>
            <a:endParaRPr lang="id-ID" sz="3000" b="1" dirty="0">
              <a:solidFill>
                <a:schemeClr val="bg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06421" y="1418823"/>
            <a:ext cx="6644462" cy="3767539"/>
            <a:chOff x="270947" y="772224"/>
            <a:chExt cx="4429641" cy="2685351"/>
          </a:xfrm>
        </p:grpSpPr>
        <p:sp>
          <p:nvSpPr>
            <p:cNvPr id="50" name="Rectangle 49"/>
            <p:cNvSpPr/>
            <p:nvPr/>
          </p:nvSpPr>
          <p:spPr>
            <a:xfrm>
              <a:off x="270947" y="772224"/>
              <a:ext cx="4429641" cy="26853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812" y="863022"/>
              <a:ext cx="4138613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PELAKSANAAN </a:t>
              </a:r>
            </a:p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PROGRAM PC-PEN DALAM </a:t>
              </a:r>
            </a:p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LAPORAN KEUANGAN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Kebijakan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keuangan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negara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dalam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situasi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pandemi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dan</a:t>
              </a:r>
              <a:r>
                <a:rPr lang="en-US" sz="2400" dirty="0">
                  <a:solidFill>
                    <a:schemeClr val="bg1"/>
                  </a:solidFill>
                </a:rPr>
                <a:t>/</a:t>
              </a:r>
              <a:r>
                <a:rPr lang="en-US" sz="2400" dirty="0" err="1">
                  <a:solidFill>
                    <a:schemeClr val="bg1"/>
                  </a:solidFill>
                </a:rPr>
                <a:t>atau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menghadapi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ancaman</a:t>
              </a:r>
              <a:r>
                <a:rPr lang="en-US" sz="2400" dirty="0">
                  <a:solidFill>
                    <a:schemeClr val="bg1"/>
                  </a:solidFill>
                </a:rPr>
                <a:t> yang </a:t>
              </a:r>
              <a:r>
                <a:rPr lang="en-US" sz="2400" dirty="0" err="1">
                  <a:solidFill>
                    <a:schemeClr val="bg1"/>
                  </a:solidFill>
                </a:rPr>
                <a:t>membahayakan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perekonomian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nasional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dan</a:t>
              </a:r>
              <a:r>
                <a:rPr lang="en-US" sz="2400" dirty="0">
                  <a:solidFill>
                    <a:schemeClr val="bg1"/>
                  </a:solidFill>
                </a:rPr>
                <a:t>/</a:t>
              </a:r>
              <a:r>
                <a:rPr lang="en-US" sz="2400" dirty="0" err="1">
                  <a:solidFill>
                    <a:schemeClr val="bg1"/>
                  </a:solidFill>
                </a:rPr>
                <a:t>atau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stabilitas</a:t>
              </a:r>
              <a:r>
                <a:rPr lang="en-US" sz="2400" dirty="0">
                  <a:solidFill>
                    <a:schemeClr val="bg1"/>
                  </a:solidFill>
                </a:rPr>
                <a:t>                       </a:t>
              </a:r>
              <a:r>
                <a:rPr lang="en-US" sz="2400" dirty="0" err="1">
                  <a:solidFill>
                    <a:schemeClr val="bg1"/>
                  </a:solidFill>
                </a:rPr>
                <a:t>sistem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keuangan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disajikan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dan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diungkapkan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dalam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laporan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keuangan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6421" y="5186364"/>
            <a:ext cx="6644462" cy="4975895"/>
            <a:chOff x="270947" y="3457575"/>
            <a:chExt cx="4429641" cy="3317263"/>
          </a:xfrm>
          <a:solidFill>
            <a:srgbClr val="92D050"/>
          </a:solidFill>
        </p:grpSpPr>
        <p:sp>
          <p:nvSpPr>
            <p:cNvPr id="53" name="Rectangle 52"/>
            <p:cNvSpPr/>
            <p:nvPr/>
          </p:nvSpPr>
          <p:spPr>
            <a:xfrm>
              <a:off x="270947" y="3457575"/>
              <a:ext cx="4429641" cy="33172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10377" y="3543184"/>
              <a:ext cx="4272478" cy="320087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/>
                <a:t>PENYAJIAN &amp; PENGUNGKAPAN DALAM LAPORAN KEUANGAN PALING SEDIKIT PADA:</a:t>
              </a:r>
            </a:p>
            <a:p>
              <a:pPr marL="428625" indent="-428625" algn="just">
                <a:buFont typeface="Wingdings" panose="05000000000000000000" pitchFamily="2" charset="2"/>
                <a:buChar char="ü"/>
              </a:pPr>
              <a:r>
                <a:rPr lang="en-US" sz="2400" dirty="0" err="1"/>
                <a:t>Catatan</a:t>
              </a:r>
              <a:r>
                <a:rPr lang="en-US" sz="2400" dirty="0"/>
                <a:t> </a:t>
              </a:r>
              <a:r>
                <a:rPr lang="en-US" sz="2400" dirty="0" err="1"/>
                <a:t>atas</a:t>
              </a:r>
              <a:r>
                <a:rPr lang="en-US" sz="2400" dirty="0"/>
                <a:t> </a:t>
              </a:r>
              <a:r>
                <a:rPr lang="en-US" sz="2400" dirty="0" err="1"/>
                <a:t>Laporan</a:t>
              </a:r>
              <a:r>
                <a:rPr lang="en-US" sz="2400" dirty="0"/>
                <a:t> </a:t>
              </a:r>
              <a:r>
                <a:rPr lang="en-US" sz="2400" dirty="0" err="1"/>
                <a:t>Keuangan</a:t>
              </a:r>
              <a:r>
                <a:rPr lang="en-US" sz="2400" dirty="0"/>
                <a:t> </a:t>
              </a:r>
              <a:r>
                <a:rPr lang="en-US" sz="2400" dirty="0" err="1"/>
                <a:t>kebijakan</a:t>
              </a:r>
              <a:r>
                <a:rPr lang="en-US" sz="2400" dirty="0"/>
                <a:t> </a:t>
              </a:r>
              <a:r>
                <a:rPr lang="en-US" sz="2400" dirty="0" err="1"/>
                <a:t>ekonomi</a:t>
              </a:r>
              <a:r>
                <a:rPr lang="en-US" sz="2400" dirty="0"/>
                <a:t> </a:t>
              </a:r>
              <a:r>
                <a:rPr lang="en-US" sz="2400" dirty="0" err="1"/>
                <a:t>makro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fiskal</a:t>
              </a:r>
              <a:r>
                <a:rPr lang="en-US" sz="2400" dirty="0"/>
                <a:t>/</a:t>
              </a:r>
              <a:r>
                <a:rPr lang="en-US" sz="2400" dirty="0" err="1"/>
                <a:t>keuangan</a:t>
              </a:r>
              <a:r>
                <a:rPr lang="en-US" sz="2400" dirty="0"/>
                <a:t> </a:t>
              </a:r>
              <a:r>
                <a:rPr lang="en-US" sz="2400" dirty="0" err="1"/>
                <a:t>atau</a:t>
              </a:r>
              <a:r>
                <a:rPr lang="en-US" sz="2400" dirty="0"/>
                <a:t> </a:t>
              </a:r>
              <a:r>
                <a:rPr lang="en-US" sz="2400" dirty="0" err="1"/>
                <a:t>gambaran</a:t>
              </a:r>
              <a:r>
                <a:rPr lang="en-US" sz="2400" dirty="0"/>
                <a:t> </a:t>
              </a:r>
              <a:r>
                <a:rPr lang="en-US" sz="2400" dirty="0" err="1"/>
                <a:t>umum</a:t>
              </a:r>
              <a:r>
                <a:rPr lang="en-US" sz="2400" dirty="0"/>
                <a:t>;</a:t>
              </a:r>
            </a:p>
            <a:p>
              <a:pPr marL="428625" indent="-428625" algn="just">
                <a:buFont typeface="Wingdings" panose="05000000000000000000" pitchFamily="2" charset="2"/>
                <a:buChar char="ü"/>
              </a:pPr>
              <a:r>
                <a:rPr lang="en-US" sz="2400" dirty="0" err="1"/>
                <a:t>Catatan</a:t>
              </a:r>
              <a:r>
                <a:rPr lang="en-US" sz="2400" dirty="0"/>
                <a:t> </a:t>
              </a:r>
              <a:r>
                <a:rPr lang="en-US" sz="2400" dirty="0" err="1"/>
                <a:t>atas</a:t>
              </a:r>
              <a:r>
                <a:rPr lang="en-US" sz="2400" dirty="0"/>
                <a:t> </a:t>
              </a:r>
              <a:r>
                <a:rPr lang="en-US" sz="2400" dirty="0" err="1"/>
                <a:t>Laporan</a:t>
              </a:r>
              <a:r>
                <a:rPr lang="en-US" sz="2400" dirty="0"/>
                <a:t> </a:t>
              </a:r>
              <a:r>
                <a:rPr lang="en-US" sz="2400" dirty="0" err="1"/>
                <a:t>Keuangan</a:t>
              </a:r>
              <a:r>
                <a:rPr lang="en-US" sz="2400" dirty="0"/>
                <a:t> </a:t>
              </a:r>
              <a:r>
                <a:rPr lang="en-US" sz="2400" dirty="0" err="1"/>
                <a:t>kebijakan</a:t>
              </a:r>
              <a:r>
                <a:rPr lang="en-US" sz="2400" dirty="0"/>
                <a:t> </a:t>
              </a:r>
              <a:r>
                <a:rPr lang="en-US" sz="2400" dirty="0" err="1"/>
                <a:t>akuntansi</a:t>
              </a:r>
              <a:r>
                <a:rPr lang="en-US" sz="2400" dirty="0"/>
                <a:t>;</a:t>
              </a:r>
            </a:p>
            <a:p>
              <a:pPr marL="428625" indent="-428625" algn="just">
                <a:buFont typeface="Wingdings" panose="05000000000000000000" pitchFamily="2" charset="2"/>
                <a:buChar char="ü"/>
              </a:pPr>
              <a:r>
                <a:rPr lang="en-US" sz="2400" dirty="0" err="1"/>
                <a:t>Penjelasan</a:t>
              </a:r>
              <a:r>
                <a:rPr lang="en-US" sz="2400" dirty="0"/>
                <a:t> per </a:t>
              </a:r>
              <a:r>
                <a:rPr lang="en-US" sz="2400" dirty="0" err="1"/>
                <a:t>Pos</a:t>
              </a:r>
              <a:r>
                <a:rPr lang="en-US" sz="2400" dirty="0"/>
                <a:t> </a:t>
              </a:r>
              <a:r>
                <a:rPr lang="en-US" sz="2400" dirty="0" err="1"/>
                <a:t>Laporan</a:t>
              </a:r>
              <a:r>
                <a:rPr lang="en-US" sz="2400" dirty="0"/>
                <a:t> </a:t>
              </a:r>
              <a:r>
                <a:rPr lang="en-US" sz="2400" dirty="0" err="1"/>
                <a:t>Keuangan</a:t>
              </a:r>
              <a:r>
                <a:rPr lang="en-US" sz="2400" dirty="0"/>
                <a:t> yang </a:t>
              </a:r>
              <a:r>
                <a:rPr lang="en-US" sz="2400" dirty="0" err="1"/>
                <a:t>terpengaruh</a:t>
              </a:r>
              <a:r>
                <a:rPr lang="en-US" sz="2400" dirty="0"/>
                <a:t>; </a:t>
              </a:r>
              <a:r>
                <a:rPr lang="en-US" sz="2400" dirty="0" err="1"/>
                <a:t>dan</a:t>
              </a:r>
              <a:endParaRPr lang="en-US" sz="2400" dirty="0"/>
            </a:p>
            <a:p>
              <a:pPr marL="428625" indent="-428625" algn="just">
                <a:buFont typeface="Wingdings" panose="05000000000000000000" pitchFamily="2" charset="2"/>
                <a:buChar char="ü"/>
              </a:pPr>
              <a:r>
                <a:rPr lang="en-US" sz="2400" dirty="0" err="1"/>
                <a:t>Catatan</a:t>
              </a:r>
              <a:r>
                <a:rPr lang="en-US" sz="2400" dirty="0"/>
                <a:t> </a:t>
              </a:r>
              <a:r>
                <a:rPr lang="en-US" sz="2400" dirty="0" err="1"/>
                <a:t>Penting</a:t>
              </a:r>
              <a:r>
                <a:rPr lang="en-US" sz="2400" dirty="0"/>
                <a:t> </a:t>
              </a:r>
              <a:r>
                <a:rPr lang="en-US" sz="2400" dirty="0" err="1"/>
                <a:t>Lainnya</a:t>
              </a:r>
              <a:r>
                <a:rPr lang="en-US" sz="2400" dirty="0"/>
                <a:t> </a:t>
              </a:r>
              <a:r>
                <a:rPr lang="en-US" sz="2400" dirty="0" err="1"/>
                <a:t>sesuai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kebutuhan</a:t>
              </a:r>
              <a:r>
                <a:rPr lang="en-US" sz="2400" dirty="0"/>
                <a:t> </a:t>
              </a:r>
              <a:r>
                <a:rPr lang="en-US" sz="2400" dirty="0" err="1"/>
                <a:t>pengungkapan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0982180" y="1418827"/>
            <a:ext cx="6644462" cy="87434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050883" y="1418827"/>
            <a:ext cx="3931298" cy="8743429"/>
            <a:chOff x="4700588" y="769834"/>
            <a:chExt cx="2620865" cy="6005004"/>
          </a:xfrm>
        </p:grpSpPr>
        <p:sp>
          <p:nvSpPr>
            <p:cNvPr id="57" name="Rectangle 56"/>
            <p:cNvSpPr/>
            <p:nvPr/>
          </p:nvSpPr>
          <p:spPr>
            <a:xfrm>
              <a:off x="4700588" y="769834"/>
              <a:ext cx="2620865" cy="60050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530" y="1240115"/>
              <a:ext cx="2260844" cy="171852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566" y="2980929"/>
              <a:ext cx="2443305" cy="1959349"/>
            </a:xfrm>
            <a:prstGeom prst="rect">
              <a:avLst/>
            </a:prstGeom>
          </p:spPr>
        </p:pic>
        <p:pic>
          <p:nvPicPr>
            <p:cNvPr id="60" name="Picture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8553" y="5125828"/>
              <a:ext cx="2162969" cy="1463460"/>
            </a:xfrm>
            <a:prstGeom prst="rect">
              <a:avLst/>
            </a:prstGeom>
          </p:spPr>
        </p:pic>
      </p:grpSp>
      <p:sp>
        <p:nvSpPr>
          <p:cNvPr id="61" name="Rectangle 60"/>
          <p:cNvSpPr/>
          <p:nvPr/>
        </p:nvSpPr>
        <p:spPr>
          <a:xfrm>
            <a:off x="11217925" y="1478741"/>
            <a:ext cx="6207920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APAKAH HANYA BERLAKU UNTUK </a:t>
            </a:r>
          </a:p>
          <a:p>
            <a:pPr algn="ctr"/>
            <a:r>
              <a:rPr lang="en-US" sz="4200" b="1" dirty="0">
                <a:solidFill>
                  <a:schemeClr val="bg1"/>
                </a:solidFill>
              </a:rPr>
              <a:t>KONDISI PANDEMI SAAT INI ?</a:t>
            </a:r>
          </a:p>
          <a:p>
            <a:pPr algn="ctr"/>
            <a:endParaRPr lang="en-US" sz="165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Penyajian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pengungkapan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situasi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pandemi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menghadapi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ancaman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membahayakan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perekonomian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nasional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stabilitas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sistem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keuangan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dapat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diterapkan</a:t>
            </a:r>
            <a:r>
              <a:rPr lang="en-US" sz="3000" b="1" dirty="0">
                <a:solidFill>
                  <a:schemeClr val="bg1"/>
                </a:solidFill>
              </a:rPr>
              <a:t> juga </a:t>
            </a:r>
            <a:r>
              <a:rPr lang="en-US" sz="3000" b="1" dirty="0" err="1">
                <a:solidFill>
                  <a:schemeClr val="bg1"/>
                </a:solidFill>
              </a:rPr>
              <a:t>dalam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hal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terdapat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situasi</a:t>
            </a:r>
            <a:r>
              <a:rPr lang="en-US" sz="3000" b="1" dirty="0">
                <a:solidFill>
                  <a:schemeClr val="bg1"/>
                </a:solidFill>
              </a:rPr>
              <a:t> yang </a:t>
            </a:r>
            <a:r>
              <a:rPr lang="en-US" sz="3000" b="1" dirty="0" err="1">
                <a:solidFill>
                  <a:schemeClr val="bg1"/>
                </a:solidFill>
              </a:rPr>
              <a:t>memiliki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dampak</a:t>
            </a:r>
            <a:r>
              <a:rPr lang="en-US" sz="3000" b="1" dirty="0">
                <a:solidFill>
                  <a:schemeClr val="bg1"/>
                </a:solidFill>
              </a:rPr>
              <a:t> yang </a:t>
            </a:r>
            <a:r>
              <a:rPr lang="en-US" sz="3000" b="1" dirty="0" err="1">
                <a:solidFill>
                  <a:schemeClr val="bg1"/>
                </a:solidFill>
              </a:rPr>
              <a:t>sama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terhadap</a:t>
            </a:r>
            <a:r>
              <a:rPr lang="en-US" sz="3000" b="1" dirty="0">
                <a:solidFill>
                  <a:schemeClr val="bg1"/>
                </a:solidFill>
              </a:rPr>
              <a:t>  </a:t>
            </a:r>
            <a:r>
              <a:rPr lang="en-US" sz="3000" b="1" dirty="0" err="1">
                <a:solidFill>
                  <a:schemeClr val="bg1"/>
                </a:solidFill>
              </a:rPr>
              <a:t>laporan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keuangan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62" name="Picture 14" descr="Policies and Guidelines | Research Integrity and Assur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096" y="8462954"/>
            <a:ext cx="1885679" cy="14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2658328" y="8264293"/>
            <a:ext cx="5307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Dasar</a:t>
            </a:r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Hukum</a:t>
            </a:r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en-US" sz="27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Revisi</a:t>
            </a:r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PMK-234/PMK.05/2020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7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tentang</a:t>
            </a:r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Kebijakan</a:t>
            </a:r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Akuntansi</a:t>
            </a:r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Pemerintah</a:t>
            </a:r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Pusat</a:t>
            </a:r>
            <a:endParaRPr lang="en-US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48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767830"/>
            <a:ext cx="15621000" cy="6490470"/>
            <a:chOff x="990600" y="2536420"/>
            <a:chExt cx="8016219" cy="3525300"/>
          </a:xfrm>
        </p:grpSpPr>
        <p:sp>
          <p:nvSpPr>
            <p:cNvPr id="5" name="Google Shape;639;p21"/>
            <p:cNvSpPr/>
            <p:nvPr/>
          </p:nvSpPr>
          <p:spPr>
            <a:xfrm>
              <a:off x="5438536" y="3030495"/>
              <a:ext cx="130113" cy="13073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263" y="0"/>
                  </a:moveTo>
                  <a:cubicBezTo>
                    <a:pt x="560" y="0"/>
                    <a:pt x="0" y="572"/>
                    <a:pt x="0" y="1274"/>
                  </a:cubicBezTo>
                  <a:cubicBezTo>
                    <a:pt x="0" y="1965"/>
                    <a:pt x="560" y="2536"/>
                    <a:pt x="1263" y="2536"/>
                  </a:cubicBezTo>
                  <a:cubicBezTo>
                    <a:pt x="1965" y="2536"/>
                    <a:pt x="2525" y="1965"/>
                    <a:pt x="2525" y="1274"/>
                  </a:cubicBezTo>
                  <a:cubicBezTo>
                    <a:pt x="2525" y="572"/>
                    <a:pt x="1965" y="0"/>
                    <a:pt x="1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40;p21"/>
            <p:cNvSpPr/>
            <p:nvPr/>
          </p:nvSpPr>
          <p:spPr>
            <a:xfrm>
              <a:off x="5438536" y="5435375"/>
              <a:ext cx="130113" cy="130113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1"/>
                  </a:moveTo>
                  <a:cubicBezTo>
                    <a:pt x="560" y="1"/>
                    <a:pt x="0" y="560"/>
                    <a:pt x="0" y="1263"/>
                  </a:cubicBezTo>
                  <a:cubicBezTo>
                    <a:pt x="0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3;p21"/>
            <p:cNvSpPr/>
            <p:nvPr/>
          </p:nvSpPr>
          <p:spPr>
            <a:xfrm>
              <a:off x="6683950" y="2770952"/>
              <a:ext cx="2322869" cy="1469694"/>
            </a:xfrm>
            <a:custGeom>
              <a:avLst/>
              <a:gdLst/>
              <a:ahLst/>
              <a:cxnLst/>
              <a:rect l="l" t="t" r="r" b="b"/>
              <a:pathLst>
                <a:path w="45078" h="14313" extrusionOk="0">
                  <a:moveTo>
                    <a:pt x="0" y="1"/>
                  </a:moveTo>
                  <a:lnTo>
                    <a:pt x="0" y="656"/>
                  </a:lnTo>
                  <a:lnTo>
                    <a:pt x="42029" y="656"/>
                  </a:lnTo>
                  <a:cubicBezTo>
                    <a:pt x="43339" y="656"/>
                    <a:pt x="44422" y="1680"/>
                    <a:pt x="44422" y="2930"/>
                  </a:cubicBezTo>
                  <a:lnTo>
                    <a:pt x="44422" y="11383"/>
                  </a:lnTo>
                  <a:cubicBezTo>
                    <a:pt x="44422" y="12645"/>
                    <a:pt x="43339" y="13669"/>
                    <a:pt x="42029" y="13669"/>
                  </a:cubicBezTo>
                  <a:lnTo>
                    <a:pt x="0" y="13669"/>
                  </a:lnTo>
                  <a:lnTo>
                    <a:pt x="0" y="14312"/>
                  </a:lnTo>
                  <a:lnTo>
                    <a:pt x="42029" y="14312"/>
                  </a:lnTo>
                  <a:cubicBezTo>
                    <a:pt x="43708" y="14312"/>
                    <a:pt x="45077" y="13002"/>
                    <a:pt x="45077" y="11383"/>
                  </a:cubicBezTo>
                  <a:lnTo>
                    <a:pt x="45077" y="2942"/>
                  </a:lnTo>
                  <a:cubicBezTo>
                    <a:pt x="45077" y="1322"/>
                    <a:pt x="43708" y="1"/>
                    <a:pt x="42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5;p21"/>
            <p:cNvSpPr/>
            <p:nvPr/>
          </p:nvSpPr>
          <p:spPr>
            <a:xfrm>
              <a:off x="6671759" y="4561350"/>
              <a:ext cx="2331423" cy="1322920"/>
            </a:xfrm>
            <a:custGeom>
              <a:avLst/>
              <a:gdLst/>
              <a:ahLst/>
              <a:cxnLst/>
              <a:rect l="l" t="t" r="r" b="b"/>
              <a:pathLst>
                <a:path w="45244" h="14169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93"/>
                    <a:pt x="119" y="512"/>
                    <a:pt x="250" y="512"/>
                  </a:cubicBezTo>
                  <a:lnTo>
                    <a:pt x="42279" y="512"/>
                  </a:lnTo>
                  <a:cubicBezTo>
                    <a:pt x="43637" y="512"/>
                    <a:pt x="44744" y="1560"/>
                    <a:pt x="44744" y="2858"/>
                  </a:cubicBezTo>
                  <a:lnTo>
                    <a:pt x="44744" y="11311"/>
                  </a:lnTo>
                  <a:cubicBezTo>
                    <a:pt x="44744" y="12609"/>
                    <a:pt x="43637" y="13669"/>
                    <a:pt x="42279" y="13669"/>
                  </a:cubicBezTo>
                  <a:lnTo>
                    <a:pt x="250" y="13669"/>
                  </a:lnTo>
                  <a:cubicBezTo>
                    <a:pt x="119" y="13669"/>
                    <a:pt x="0" y="13788"/>
                    <a:pt x="0" y="13919"/>
                  </a:cubicBezTo>
                  <a:cubicBezTo>
                    <a:pt x="0" y="14061"/>
                    <a:pt x="119" y="14169"/>
                    <a:pt x="250" y="14169"/>
                  </a:cubicBezTo>
                  <a:lnTo>
                    <a:pt x="42279" y="14169"/>
                  </a:lnTo>
                  <a:cubicBezTo>
                    <a:pt x="43910" y="14169"/>
                    <a:pt x="45244" y="12895"/>
                    <a:pt x="45244" y="11311"/>
                  </a:cubicBezTo>
                  <a:lnTo>
                    <a:pt x="45244" y="2858"/>
                  </a:lnTo>
                  <a:cubicBezTo>
                    <a:pt x="45244" y="1286"/>
                    <a:pt x="43910" y="0"/>
                    <a:pt x="42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657;p21"/>
            <p:cNvGrpSpPr/>
            <p:nvPr/>
          </p:nvGrpSpPr>
          <p:grpSpPr>
            <a:xfrm>
              <a:off x="990600" y="2536420"/>
              <a:ext cx="4515538" cy="3525300"/>
              <a:chOff x="417550" y="1357125"/>
              <a:chExt cx="4515538" cy="3525300"/>
            </a:xfrm>
          </p:grpSpPr>
          <p:sp>
            <p:nvSpPr>
              <p:cNvPr id="22" name="Google Shape;658;p21"/>
              <p:cNvSpPr/>
              <p:nvPr/>
            </p:nvSpPr>
            <p:spPr>
              <a:xfrm>
                <a:off x="3985709" y="1903964"/>
                <a:ext cx="947379" cy="344839"/>
              </a:xfrm>
              <a:custGeom>
                <a:avLst/>
                <a:gdLst/>
                <a:ahLst/>
                <a:cxnLst/>
                <a:rect l="l" t="t" r="r" b="b"/>
                <a:pathLst>
                  <a:path w="18385" h="6692" extrusionOk="0">
                    <a:moveTo>
                      <a:pt x="8145" y="0"/>
                    </a:moveTo>
                    <a:cubicBezTo>
                      <a:pt x="7002" y="0"/>
                      <a:pt x="5918" y="441"/>
                      <a:pt x="5109" y="1250"/>
                    </a:cubicBezTo>
                    <a:lnTo>
                      <a:pt x="96" y="6275"/>
                    </a:lnTo>
                    <a:cubicBezTo>
                      <a:pt x="1" y="6370"/>
                      <a:pt x="1" y="6525"/>
                      <a:pt x="96" y="6620"/>
                    </a:cubicBezTo>
                    <a:cubicBezTo>
                      <a:pt x="144" y="6668"/>
                      <a:pt x="203" y="6691"/>
                      <a:pt x="263" y="6691"/>
                    </a:cubicBezTo>
                    <a:cubicBezTo>
                      <a:pt x="322" y="6691"/>
                      <a:pt x="394" y="6668"/>
                      <a:pt x="441" y="6620"/>
                    </a:cubicBezTo>
                    <a:lnTo>
                      <a:pt x="5454" y="1596"/>
                    </a:lnTo>
                    <a:cubicBezTo>
                      <a:pt x="6168" y="881"/>
                      <a:pt x="7133" y="488"/>
                      <a:pt x="8145" y="488"/>
                    </a:cubicBezTo>
                    <a:lnTo>
                      <a:pt x="18146" y="488"/>
                    </a:lnTo>
                    <a:cubicBezTo>
                      <a:pt x="18277" y="488"/>
                      <a:pt x="18384" y="381"/>
                      <a:pt x="18384" y="250"/>
                    </a:cubicBezTo>
                    <a:cubicBezTo>
                      <a:pt x="18384" y="107"/>
                      <a:pt x="18277" y="0"/>
                      <a:pt x="18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59;p21"/>
              <p:cNvSpPr/>
              <p:nvPr/>
            </p:nvSpPr>
            <p:spPr>
              <a:xfrm>
                <a:off x="3985709" y="3989220"/>
                <a:ext cx="947379" cy="344839"/>
              </a:xfrm>
              <a:custGeom>
                <a:avLst/>
                <a:gdLst/>
                <a:ahLst/>
                <a:cxnLst/>
                <a:rect l="l" t="t" r="r" b="b"/>
                <a:pathLst>
                  <a:path w="18385" h="6692" extrusionOk="0">
                    <a:moveTo>
                      <a:pt x="269" y="0"/>
                    </a:moveTo>
                    <a:cubicBezTo>
                      <a:pt x="206" y="0"/>
                      <a:pt x="144" y="24"/>
                      <a:pt x="96" y="72"/>
                    </a:cubicBezTo>
                    <a:cubicBezTo>
                      <a:pt x="1" y="167"/>
                      <a:pt x="1" y="322"/>
                      <a:pt x="96" y="417"/>
                    </a:cubicBezTo>
                    <a:lnTo>
                      <a:pt x="5109" y="5430"/>
                    </a:lnTo>
                    <a:cubicBezTo>
                      <a:pt x="5918" y="6239"/>
                      <a:pt x="7002" y="6692"/>
                      <a:pt x="8145" y="6692"/>
                    </a:cubicBezTo>
                    <a:lnTo>
                      <a:pt x="18146" y="6692"/>
                    </a:lnTo>
                    <a:cubicBezTo>
                      <a:pt x="18277" y="6692"/>
                      <a:pt x="18384" y="6573"/>
                      <a:pt x="18384" y="6442"/>
                    </a:cubicBezTo>
                    <a:cubicBezTo>
                      <a:pt x="18384" y="6311"/>
                      <a:pt x="18277" y="6204"/>
                      <a:pt x="18146" y="6204"/>
                    </a:cubicBezTo>
                    <a:lnTo>
                      <a:pt x="8145" y="6204"/>
                    </a:lnTo>
                    <a:cubicBezTo>
                      <a:pt x="7133" y="6204"/>
                      <a:pt x="6168" y="5811"/>
                      <a:pt x="5454" y="5084"/>
                    </a:cubicBezTo>
                    <a:lnTo>
                      <a:pt x="441" y="72"/>
                    </a:lnTo>
                    <a:cubicBezTo>
                      <a:pt x="394" y="24"/>
                      <a:pt x="331" y="0"/>
                      <a:pt x="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66;p21"/>
              <p:cNvSpPr/>
              <p:nvPr/>
            </p:nvSpPr>
            <p:spPr>
              <a:xfrm rot="5400000" flipH="1">
                <a:off x="417550" y="1357125"/>
                <a:ext cx="3525300" cy="3525300"/>
              </a:xfrm>
              <a:prstGeom prst="blockArc">
                <a:avLst>
                  <a:gd name="adj1" fmla="val 10775262"/>
                  <a:gd name="adj2" fmla="val 25083"/>
                  <a:gd name="adj3" fmla="val 623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67;p21"/>
              <p:cNvSpPr/>
              <p:nvPr/>
            </p:nvSpPr>
            <p:spPr>
              <a:xfrm rot="5400000" flipH="1">
                <a:off x="794225" y="1713225"/>
                <a:ext cx="2776800" cy="2776800"/>
              </a:xfrm>
              <a:prstGeom prst="blockArc">
                <a:avLst>
                  <a:gd name="adj1" fmla="val 10744979"/>
                  <a:gd name="adj2" fmla="val 46670"/>
                  <a:gd name="adj3" fmla="val 856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68;p21"/>
              <p:cNvSpPr/>
              <p:nvPr/>
            </p:nvSpPr>
            <p:spPr>
              <a:xfrm rot="5400000" flipH="1">
                <a:off x="586988" y="1523175"/>
                <a:ext cx="3181800" cy="3181800"/>
              </a:xfrm>
              <a:prstGeom prst="blockArc">
                <a:avLst>
                  <a:gd name="adj1" fmla="val 10775262"/>
                  <a:gd name="adj2" fmla="val 25083"/>
                  <a:gd name="adj3" fmla="val 62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" y="4209390"/>
            <a:ext cx="5364292" cy="343046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0177344" y="3423449"/>
            <a:ext cx="63161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</a:t>
            </a:r>
            <a:r>
              <a:rPr lang="id-ID" sz="2800" dirty="0"/>
              <a:t>engungkapan </a:t>
            </a:r>
            <a:r>
              <a:rPr lang="en-US" sz="2800" dirty="0" err="1"/>
              <a:t>pelaksanaan</a:t>
            </a:r>
            <a:r>
              <a:rPr lang="en-US" sz="2800" dirty="0"/>
              <a:t> Program PC - PEN </a:t>
            </a:r>
            <a:r>
              <a:rPr lang="en-SG" sz="2800" dirty="0" err="1"/>
              <a:t>dalam</a:t>
            </a:r>
            <a:r>
              <a:rPr lang="en-SG" sz="2800" dirty="0"/>
              <a:t> </a:t>
            </a:r>
            <a:r>
              <a:rPr lang="en-SG" sz="2800" dirty="0" err="1"/>
              <a:t>CaLK</a:t>
            </a:r>
            <a:r>
              <a:rPr lang="en-SG" sz="2800" dirty="0"/>
              <a:t> </a:t>
            </a:r>
            <a:r>
              <a:rPr lang="en-SG" sz="2800" dirty="0" err="1"/>
              <a:t>tidak</a:t>
            </a:r>
            <a:r>
              <a:rPr lang="en-SG" sz="2800" dirty="0"/>
              <a:t> </a:t>
            </a:r>
            <a:r>
              <a:rPr lang="en-SG" sz="2800" dirty="0" err="1"/>
              <a:t>hanya</a:t>
            </a:r>
            <a:r>
              <a:rPr lang="en-SG" sz="2800" dirty="0"/>
              <a:t> </a:t>
            </a:r>
            <a:r>
              <a:rPr lang="en-SG" sz="2800" dirty="0" err="1"/>
              <a:t>terbatas</a:t>
            </a:r>
            <a:r>
              <a:rPr lang="en-SG" sz="2800" dirty="0"/>
              <a:t> </a:t>
            </a:r>
            <a:r>
              <a:rPr lang="en-SG" sz="2800" dirty="0" err="1"/>
              <a:t>pada</a:t>
            </a:r>
            <a:r>
              <a:rPr lang="en-SG" sz="2800" dirty="0"/>
              <a:t> </a:t>
            </a:r>
            <a:r>
              <a:rPr lang="en-SG" sz="2800" dirty="0" err="1"/>
              <a:t>alokasi</a:t>
            </a:r>
            <a:r>
              <a:rPr lang="en-SG" sz="2800" dirty="0"/>
              <a:t> </a:t>
            </a:r>
            <a:r>
              <a:rPr lang="en-SG" sz="2800" dirty="0" err="1"/>
              <a:t>anggaran</a:t>
            </a:r>
            <a:r>
              <a:rPr lang="en-SG" sz="2800" dirty="0"/>
              <a:t> </a:t>
            </a:r>
            <a:r>
              <a:rPr lang="en-SG" sz="2800" dirty="0" err="1"/>
              <a:t>dan</a:t>
            </a:r>
            <a:r>
              <a:rPr lang="en-SG" sz="2800" dirty="0"/>
              <a:t>/</a:t>
            </a:r>
            <a:r>
              <a:rPr lang="en-SG" sz="2800" dirty="0" err="1"/>
              <a:t>atau</a:t>
            </a:r>
            <a:r>
              <a:rPr lang="en-SG" sz="2800" dirty="0"/>
              <a:t> </a:t>
            </a:r>
            <a:r>
              <a:rPr lang="en-SG" sz="2800" dirty="0" err="1"/>
              <a:t>realisasi</a:t>
            </a:r>
            <a:r>
              <a:rPr lang="en-SG" sz="2800" dirty="0"/>
              <a:t> </a:t>
            </a:r>
            <a:r>
              <a:rPr lang="en-US" sz="2800" dirty="0" err="1"/>
              <a:t>belanja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CaLK</a:t>
            </a:r>
            <a:r>
              <a:rPr lang="en-US" sz="2800" dirty="0"/>
              <a:t> LRA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beban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CaLK</a:t>
            </a:r>
            <a:r>
              <a:rPr lang="en-US" sz="2800" dirty="0"/>
              <a:t> LO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185304" y="6788106"/>
            <a:ext cx="6308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</a:t>
            </a:r>
            <a:r>
              <a:rPr lang="id-ID" sz="2800" dirty="0"/>
              <a:t>engungkapan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dampak</a:t>
            </a:r>
            <a:r>
              <a:rPr lang="en-US" sz="2800" dirty="0" smtClean="0"/>
              <a:t> PC PEN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penyajian</a:t>
            </a:r>
            <a:r>
              <a:rPr lang="en-US" sz="2800" dirty="0"/>
              <a:t> </a:t>
            </a:r>
            <a:r>
              <a:rPr lang="en-US" sz="2800" dirty="0" err="1"/>
              <a:t>saldo</a:t>
            </a:r>
            <a:r>
              <a:rPr lang="en-US" sz="2800" dirty="0"/>
              <a:t> </a:t>
            </a:r>
            <a:r>
              <a:rPr lang="en-US" sz="2800" dirty="0" err="1"/>
              <a:t>pos-pos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CaLK</a:t>
            </a:r>
            <a:r>
              <a:rPr lang="en-US" sz="2800" dirty="0"/>
              <a:t> LPE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CaLK</a:t>
            </a:r>
            <a:r>
              <a:rPr lang="en-US" sz="2800" dirty="0"/>
              <a:t> </a:t>
            </a:r>
            <a:r>
              <a:rPr lang="en-US" sz="2800" dirty="0" err="1"/>
              <a:t>Neraca</a:t>
            </a:r>
            <a:endParaRPr lang="en-US" sz="2800" dirty="0"/>
          </a:p>
        </p:txBody>
      </p:sp>
      <p:sp>
        <p:nvSpPr>
          <p:cNvPr id="45" name="Text Placeholder 1"/>
          <p:cNvSpPr txBox="1">
            <a:spLocks/>
          </p:cNvSpPr>
          <p:nvPr/>
        </p:nvSpPr>
        <p:spPr>
          <a:xfrm>
            <a:off x="1540184" y="266700"/>
            <a:ext cx="16747817" cy="1152128"/>
          </a:xfrm>
          <a:prstGeom prst="rect">
            <a:avLst/>
          </a:prstGeom>
        </p:spPr>
        <p:txBody>
          <a:bodyPr/>
          <a:lstStyle/>
          <a:p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Pelaporan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dan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Pengungkapan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Program PC-PEN</a:t>
            </a:r>
            <a:endParaRPr lang="en-US" sz="44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42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529" y="7048500"/>
            <a:ext cx="4840471" cy="32269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718" y="1843155"/>
            <a:ext cx="9591087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CaLK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Pendahuluan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983" y="2948022"/>
            <a:ext cx="7264938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AutoNum type="alphaLcPeriod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Capain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masing-masing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K/L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21852"/>
              </p:ext>
            </p:extLst>
          </p:nvPr>
        </p:nvGraphicFramePr>
        <p:xfrm>
          <a:off x="152401" y="4152900"/>
          <a:ext cx="17983199" cy="311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8661"/>
                <a:gridCol w="1638316"/>
                <a:gridCol w="2342707"/>
                <a:gridCol w="3081315"/>
                <a:gridCol w="2697359"/>
                <a:gridCol w="2146366"/>
                <a:gridCol w="1711673"/>
                <a:gridCol w="1713401"/>
                <a:gridCol w="1713401"/>
              </a:tblGrid>
              <a:tr h="5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Kode Output Strategis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Uraian</a:t>
                      </a:r>
                      <a:r>
                        <a:rPr lang="en-US" sz="2400" dirty="0">
                          <a:effectLst/>
                        </a:rPr>
                        <a:t> Output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Alokasi Anggaran (Rp)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Realisasi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Belanja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Rp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Persentase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Penyerapan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Target </a:t>
                      </a:r>
                      <a:r>
                        <a:rPr lang="en-US" sz="2400" dirty="0" err="1">
                          <a:effectLst/>
                        </a:rPr>
                        <a:t>Keluaran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Realisasi</a:t>
                      </a:r>
                      <a:r>
                        <a:rPr lang="en-US" sz="2400" dirty="0">
                          <a:effectLst/>
                        </a:rPr>
                        <a:t> Volume </a:t>
                      </a:r>
                      <a:r>
                        <a:rPr lang="en-US" sz="2400" dirty="0" err="1">
                          <a:effectLst/>
                        </a:rPr>
                        <a:t>keluaran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Progres Capaian Output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7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001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400" dirty="0" smtClean="0">
                          <a:effectLst/>
                        </a:rPr>
                        <a:t>Siswa Yang Mendapatkan Program Indonesia Pintar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Rp6.946.962.381.000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Rp101.120.000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0,0015%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1.655.308 </a:t>
                      </a:r>
                      <a:r>
                        <a:rPr lang="en-US" sz="2400" dirty="0" err="1" smtClean="0">
                          <a:effectLst/>
                        </a:rPr>
                        <a:t>siswa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-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3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-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dst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 Placeholder 1"/>
          <p:cNvSpPr txBox="1">
            <a:spLocks/>
          </p:cNvSpPr>
          <p:nvPr/>
        </p:nvSpPr>
        <p:spPr>
          <a:xfrm>
            <a:off x="1540184" y="266700"/>
            <a:ext cx="16747817" cy="1152128"/>
          </a:xfrm>
          <a:prstGeom prst="rect">
            <a:avLst/>
          </a:prstGeom>
        </p:spPr>
        <p:txBody>
          <a:bodyPr/>
          <a:lstStyle/>
          <a:p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Pelaporan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dan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Pengungkapan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Program PC-PEN</a:t>
            </a:r>
            <a:endParaRPr lang="en-US" sz="44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12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867" y="7039640"/>
            <a:ext cx="4840471" cy="32269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718" y="1843155"/>
            <a:ext cx="9591087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CaLK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Pendahuluan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3718" y="2857500"/>
            <a:ext cx="14886654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 startAt="2"/>
            </a:pPr>
            <a:r>
              <a:rPr lang="en-US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Refocussing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realokasi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PC PEN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PC PEN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masing-masing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K/L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penerima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alokasi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PC PEN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90600" y="4143940"/>
          <a:ext cx="16154400" cy="36494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24663"/>
                <a:gridCol w="1966608"/>
                <a:gridCol w="2410242"/>
                <a:gridCol w="1937711"/>
                <a:gridCol w="1686149"/>
                <a:gridCol w="2168879"/>
                <a:gridCol w="1686149"/>
                <a:gridCol w="1686149"/>
                <a:gridCol w="1687850"/>
              </a:tblGrid>
              <a:tr h="784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Kode</a:t>
                      </a:r>
                      <a:r>
                        <a:rPr lang="en-US" sz="2400" dirty="0">
                          <a:effectLst/>
                        </a:rPr>
                        <a:t> Output </a:t>
                      </a:r>
                      <a:r>
                        <a:rPr lang="en-US" sz="2400" dirty="0" err="1">
                          <a:effectLst/>
                        </a:rPr>
                        <a:t>Strategis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Uraian Output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Alokasi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Anggaran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Rp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Realisasi Belanja (Rp)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Persentase Penyerapan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Target Keluaran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Realisasi Volume keluaran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Progres Capaian Output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8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508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Alat Kesehatan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Rp xxxx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Rp xxxx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xx,xx</a:t>
                      </a:r>
                      <a:r>
                        <a:rPr lang="en-US" sz="2400" dirty="0">
                          <a:effectLst/>
                        </a:rPr>
                        <a:t> 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xx unit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xx unit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xx,xx 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0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512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Obat-Obatan dan Bahan Medis Habis Pakai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Rp yyyy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Rp yyyy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yy,yy 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yy paket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yy paket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yy,yy 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dst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 Placeholder 1"/>
          <p:cNvSpPr txBox="1">
            <a:spLocks/>
          </p:cNvSpPr>
          <p:nvPr/>
        </p:nvSpPr>
        <p:spPr>
          <a:xfrm>
            <a:off x="1540184" y="266700"/>
            <a:ext cx="16747817" cy="1152128"/>
          </a:xfrm>
          <a:prstGeom prst="rect">
            <a:avLst/>
          </a:prstGeom>
        </p:spPr>
        <p:txBody>
          <a:bodyPr/>
          <a:lstStyle/>
          <a:p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Pelaporan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dan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Pengungkapan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Program PC-PEN</a:t>
            </a:r>
            <a:endParaRPr lang="en-US" sz="44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4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1540184" y="181372"/>
            <a:ext cx="16290616" cy="1152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3200" b="1" dirty="0" err="1">
                <a:solidFill>
                  <a:schemeClr val="bg1"/>
                </a:solidFill>
              </a:rPr>
              <a:t>Daftar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Pengungkapan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terkait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</a:rPr>
              <a:t>ampak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</a:t>
            </a:r>
            <a:r>
              <a:rPr lang="en-US" sz="3200" b="1" dirty="0" err="1" smtClean="0">
                <a:solidFill>
                  <a:schemeClr val="bg1"/>
                </a:solidFill>
              </a:rPr>
              <a:t>andemi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COVID-19 </a:t>
            </a:r>
            <a:r>
              <a:rPr lang="en-SG" sz="3200" b="1" dirty="0" err="1">
                <a:solidFill>
                  <a:schemeClr val="bg1"/>
                </a:solidFill>
              </a:rPr>
              <a:t>dan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P</a:t>
            </a:r>
            <a:r>
              <a:rPr lang="en-SG" sz="3200" b="1" dirty="0" err="1" smtClean="0">
                <a:solidFill>
                  <a:schemeClr val="bg1"/>
                </a:solidFill>
              </a:rPr>
              <a:t>elaksanaan</a:t>
            </a:r>
            <a:r>
              <a:rPr lang="en-SG" sz="3200" b="1" dirty="0" smtClean="0">
                <a:solidFill>
                  <a:schemeClr val="bg1"/>
                </a:solidFill>
              </a:rPr>
              <a:t> </a:t>
            </a:r>
            <a:r>
              <a:rPr lang="en-SG" sz="3200" b="1" dirty="0">
                <a:solidFill>
                  <a:schemeClr val="bg1"/>
                </a:solidFill>
              </a:rPr>
              <a:t>PC-PEN </a:t>
            </a:r>
            <a:r>
              <a:rPr lang="en-SG" sz="3200" b="1" dirty="0" err="1">
                <a:solidFill>
                  <a:schemeClr val="bg1"/>
                </a:solidFill>
              </a:rPr>
              <a:t>dalam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CaLK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35776"/>
              </p:ext>
            </p:extLst>
          </p:nvPr>
        </p:nvGraphicFramePr>
        <p:xfrm>
          <a:off x="304800" y="2247900"/>
          <a:ext cx="17678399" cy="7828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419"/>
                <a:gridCol w="2725745"/>
                <a:gridCol w="5295732"/>
                <a:gridCol w="8644503"/>
              </a:tblGrid>
              <a:tr h="117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No.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Data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Uraian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</a:rPr>
                        <a:t>Jenis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Pengungkapan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/>
                </a:tc>
              </a:tr>
              <a:tr h="3514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a.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</a:rPr>
                        <a:t>Pagu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Belanja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Perubahan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pagu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belanja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atas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kebijakan</a:t>
                      </a:r>
                      <a:r>
                        <a:rPr lang="en-US" sz="2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Refocussing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kegiatan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Realokasi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anggaran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atau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tambahan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alokasi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melalui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pergeseran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anggaran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dari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Bagian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Anggaran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Bendahara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Umum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Negara (BA BUN)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terkait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pelaksanaan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PC PEN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Jenis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Belanja</a:t>
                      </a:r>
                      <a:endParaRPr lang="en-US" sz="2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Pagu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Awal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sebelum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Refocussing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kegiatan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Realokasi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anggaran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atau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tambahan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alokasi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melalui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pergeseran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anggaran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dari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BA BUN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Jumlah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Refocussing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kegiatan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Realokasi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anggaran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atau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tambahan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alokasi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melalui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pergeseran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anggaran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dari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BA BUN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Pagu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akhir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setelah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Refocussing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kegiatan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Realokasi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anggaran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atau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tambahan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alokasi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melalui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pergeseran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anggaran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dari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BA BUN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Penjelasan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bilamana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terdapat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tambahan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alokasi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melalui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pergeseran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anggaran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dari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BA BUN yang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belum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masuk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dalam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DIPA K/L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Penjelasan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atas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penyerapan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anggaran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/>
                </a:tc>
              </a:tr>
              <a:tr h="11427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b.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Realisasi Belanja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Yang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menggunakan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akun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khusus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penanganan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Pandemi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SG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COVID-19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Jenis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Belanja</a:t>
                      </a:r>
                      <a:endParaRPr lang="en-US" sz="2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Jumlah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/>
                </a:tc>
              </a:tr>
              <a:tr h="1083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Yang </a:t>
                      </a:r>
                      <a:r>
                        <a:rPr lang="en-US" sz="2400" b="1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tidak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menggunakan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akun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khusus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penanganan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Pandemi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SG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COVID-19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Jenis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Belanja</a:t>
                      </a:r>
                      <a:endParaRPr lang="en-US" sz="2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Jumlah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1562100"/>
            <a:ext cx="5026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Laporan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Realisasi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Anggaran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80" y="1092017"/>
            <a:ext cx="2613520" cy="19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40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342900"/>
            <a:ext cx="1310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Contoh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Pengungkapan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pada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Penjelasan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Pos-Pos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Realisasi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Belanja</a:t>
            </a:r>
            <a:r>
              <a:rPr lang="en-US" sz="3200" dirty="0" smtClean="0">
                <a:solidFill>
                  <a:schemeClr val="bg1"/>
                </a:solidFill>
              </a:rPr>
              <a:t> di </a:t>
            </a:r>
            <a:r>
              <a:rPr lang="en-US" sz="3200" dirty="0" err="1" smtClean="0">
                <a:solidFill>
                  <a:schemeClr val="bg1"/>
                </a:solidFill>
              </a:rPr>
              <a:t>CaLK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00300"/>
            <a:ext cx="1722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Penjelasan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Realisasi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Belanja</a:t>
            </a:r>
            <a:r>
              <a:rPr lang="en-US" sz="3200" b="1" dirty="0" smtClean="0"/>
              <a:t> </a:t>
            </a:r>
            <a:r>
              <a:rPr lang="en-US" sz="3200" b="1" dirty="0" err="1"/>
              <a:t>barang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/>
              <a:t>CaLK</a:t>
            </a:r>
            <a:r>
              <a:rPr lang="en-US" sz="3200" dirty="0"/>
              <a:t> </a:t>
            </a:r>
            <a:r>
              <a:rPr lang="en-US" sz="3200" dirty="0" smtClean="0"/>
              <a:t>LRA di </a:t>
            </a:r>
            <a:r>
              <a:rPr lang="en-US" sz="3200" dirty="0" err="1" smtClean="0"/>
              <a:t>Penjelasan</a:t>
            </a:r>
            <a:r>
              <a:rPr lang="en-US" sz="3200" dirty="0" smtClean="0"/>
              <a:t> </a:t>
            </a:r>
            <a:r>
              <a:rPr lang="en-US" sz="3200" dirty="0" err="1" smtClean="0"/>
              <a:t>Pos</a:t>
            </a:r>
            <a:r>
              <a:rPr lang="en-US" sz="3200" dirty="0" smtClean="0"/>
              <a:t> </a:t>
            </a:r>
            <a:r>
              <a:rPr lang="en-US" sz="3200" dirty="0" err="1" smtClean="0"/>
              <a:t>Realisasi</a:t>
            </a:r>
            <a:r>
              <a:rPr lang="en-US" sz="3200" dirty="0" smtClean="0"/>
              <a:t> </a:t>
            </a:r>
            <a:r>
              <a:rPr lang="en-US" sz="3200" dirty="0" err="1" smtClean="0"/>
              <a:t>Belanja</a:t>
            </a:r>
            <a:r>
              <a:rPr lang="en-US" sz="3200" dirty="0" smtClean="0"/>
              <a:t> </a:t>
            </a:r>
            <a:r>
              <a:rPr lang="en-US" sz="3200" dirty="0" err="1" smtClean="0"/>
              <a:t>Barang</a:t>
            </a:r>
            <a:r>
              <a:rPr lang="en-US" sz="3200" dirty="0" smtClean="0"/>
              <a:t> </a:t>
            </a:r>
            <a:r>
              <a:rPr lang="en-US" sz="3200" dirty="0" err="1" smtClean="0"/>
              <a:t>perlu</a:t>
            </a:r>
            <a:r>
              <a:rPr lang="en-US" sz="3200" dirty="0" smtClean="0"/>
              <a:t> </a:t>
            </a:r>
            <a:r>
              <a:rPr lang="en-US" sz="3200" dirty="0" err="1"/>
              <a:t>ditambahkan</a:t>
            </a:r>
            <a:r>
              <a:rPr lang="en-US" sz="3200" dirty="0"/>
              <a:t> </a:t>
            </a:r>
            <a:r>
              <a:rPr lang="en-US" sz="3200" dirty="0" err="1"/>
              <a:t>penjelasan</a:t>
            </a:r>
            <a:r>
              <a:rPr lang="en-US" sz="3200" dirty="0"/>
              <a:t> </a:t>
            </a:r>
            <a:r>
              <a:rPr lang="en-US" sz="3200" dirty="0" err="1"/>
              <a:t>belanja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penanganan</a:t>
            </a:r>
            <a:r>
              <a:rPr lang="en-US" sz="3200" dirty="0"/>
              <a:t> </a:t>
            </a:r>
            <a:r>
              <a:rPr lang="en-US" sz="3200" dirty="0" err="1"/>
              <a:t>pandemi</a:t>
            </a:r>
            <a:r>
              <a:rPr lang="en-US" sz="3200" dirty="0"/>
              <a:t> </a:t>
            </a:r>
            <a:r>
              <a:rPr lang="en-US" sz="3200" dirty="0" smtClean="0"/>
              <a:t>COVID-19 </a:t>
            </a:r>
            <a:r>
              <a:rPr lang="en-US" sz="3200" dirty="0" err="1" smtClean="0"/>
              <a:t>baik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akun</a:t>
            </a:r>
            <a:r>
              <a:rPr lang="en-US" sz="3200" dirty="0" smtClean="0"/>
              <a:t> </a:t>
            </a:r>
            <a:r>
              <a:rPr lang="en-US" sz="3200" dirty="0" err="1" smtClean="0"/>
              <a:t>khusus</a:t>
            </a:r>
            <a:r>
              <a:rPr lang="en-US" sz="3200" dirty="0" smtClean="0"/>
              <a:t> Covid_19 </a:t>
            </a:r>
            <a:r>
              <a:rPr lang="en-US" sz="3200" dirty="0" err="1" smtClean="0"/>
              <a:t>maupun</a:t>
            </a:r>
            <a:r>
              <a:rPr lang="en-US" sz="3200" dirty="0" smtClean="0"/>
              <a:t> </a:t>
            </a:r>
            <a:r>
              <a:rPr lang="en-US" sz="3200" dirty="0" err="1" smtClean="0"/>
              <a:t>akun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umumnya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2638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1540184" y="181372"/>
            <a:ext cx="16290616" cy="1152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3200" b="1" dirty="0" err="1">
                <a:solidFill>
                  <a:schemeClr val="bg1"/>
                </a:solidFill>
              </a:rPr>
              <a:t>Daftar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Pengungkapan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terkait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</a:rPr>
              <a:t>ampak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</a:t>
            </a:r>
            <a:r>
              <a:rPr lang="en-US" sz="3200" b="1" dirty="0" err="1" smtClean="0">
                <a:solidFill>
                  <a:schemeClr val="bg1"/>
                </a:solidFill>
              </a:rPr>
              <a:t>andemi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COVID-19 </a:t>
            </a:r>
            <a:r>
              <a:rPr lang="en-SG" sz="3200" b="1" dirty="0" err="1">
                <a:solidFill>
                  <a:schemeClr val="bg1"/>
                </a:solidFill>
              </a:rPr>
              <a:t>dan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P</a:t>
            </a:r>
            <a:r>
              <a:rPr lang="en-SG" sz="3200" b="1" dirty="0" err="1" smtClean="0">
                <a:solidFill>
                  <a:schemeClr val="bg1"/>
                </a:solidFill>
              </a:rPr>
              <a:t>elaksanaan</a:t>
            </a:r>
            <a:r>
              <a:rPr lang="en-SG" sz="3200" b="1" dirty="0" smtClean="0">
                <a:solidFill>
                  <a:schemeClr val="bg1"/>
                </a:solidFill>
              </a:rPr>
              <a:t> </a:t>
            </a:r>
            <a:r>
              <a:rPr lang="en-SG" sz="3200" b="1" dirty="0">
                <a:solidFill>
                  <a:schemeClr val="bg1"/>
                </a:solidFill>
              </a:rPr>
              <a:t>PC-PEN </a:t>
            </a:r>
            <a:r>
              <a:rPr lang="en-SG" sz="3200" b="1" dirty="0" err="1">
                <a:solidFill>
                  <a:schemeClr val="bg1"/>
                </a:solidFill>
              </a:rPr>
              <a:t>dalam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CaLK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62100"/>
            <a:ext cx="5026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Laporan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Realisasi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Anggaran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36698" y="2422752"/>
          <a:ext cx="17189302" cy="4501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911"/>
                <a:gridCol w="3492051"/>
                <a:gridCol w="4928281"/>
                <a:gridCol w="7687059"/>
              </a:tblGrid>
              <a:tr h="1483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c.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Estimasi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Perpajakan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PNBP)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Kenaikan/penurunan estimasi Pendapatan (Perpajakan dan/atau PNBP) terkait dampak Pandemi </a:t>
                      </a:r>
                      <a:r>
                        <a:rPr lang="en-SG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Pendapatan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estimasi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pendapatan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6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d.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Realisasi Pendapatan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Kenaikan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penurunan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Pendapatan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Perpajakan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PNBP)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terkait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dampak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Pandemi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Pendapatan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pendapatan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perpajakan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PNBP)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perbandingan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Penjelasan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penyebab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kenaikan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penurunan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80" y="1092017"/>
            <a:ext cx="2613520" cy="19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58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1540184" y="181372"/>
            <a:ext cx="16290616" cy="1152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3200" b="1" dirty="0" err="1">
                <a:solidFill>
                  <a:schemeClr val="bg1"/>
                </a:solidFill>
              </a:rPr>
              <a:t>Daftar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Pengungkapan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terkait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</a:rPr>
              <a:t>ampak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</a:t>
            </a:r>
            <a:r>
              <a:rPr lang="en-US" sz="3200" b="1" dirty="0" err="1" smtClean="0">
                <a:solidFill>
                  <a:schemeClr val="bg1"/>
                </a:solidFill>
              </a:rPr>
              <a:t>andemi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COVID-19 </a:t>
            </a:r>
            <a:r>
              <a:rPr lang="en-SG" sz="3200" b="1" dirty="0" err="1">
                <a:solidFill>
                  <a:schemeClr val="bg1"/>
                </a:solidFill>
              </a:rPr>
              <a:t>dan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P</a:t>
            </a:r>
            <a:r>
              <a:rPr lang="en-SG" sz="3200" b="1" dirty="0" err="1" smtClean="0">
                <a:solidFill>
                  <a:schemeClr val="bg1"/>
                </a:solidFill>
              </a:rPr>
              <a:t>elaksanaan</a:t>
            </a:r>
            <a:r>
              <a:rPr lang="en-SG" sz="3200" b="1" dirty="0" smtClean="0">
                <a:solidFill>
                  <a:schemeClr val="bg1"/>
                </a:solidFill>
              </a:rPr>
              <a:t> </a:t>
            </a:r>
            <a:r>
              <a:rPr lang="en-SG" sz="3200" b="1" dirty="0">
                <a:solidFill>
                  <a:schemeClr val="bg1"/>
                </a:solidFill>
              </a:rPr>
              <a:t>PC-PEN </a:t>
            </a:r>
            <a:r>
              <a:rPr lang="en-SG" sz="3200" b="1" dirty="0" err="1">
                <a:solidFill>
                  <a:schemeClr val="bg1"/>
                </a:solidFill>
              </a:rPr>
              <a:t>dalam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CaLK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62100"/>
            <a:ext cx="378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Laporan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Operasional</a:t>
            </a:r>
            <a:endParaRPr 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04800" y="2609248"/>
          <a:ext cx="17373599" cy="6342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5233735"/>
                <a:gridCol w="4900865"/>
                <a:gridCol w="6324599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Uraian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Jenis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Pengungkapan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76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Pendapatan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Perpajakan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PNBP)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Kenaikan/penurunan realisasi Pendapatan (Perpajakan dan/atau PNBP) terkait dampak Pandemi </a:t>
                      </a:r>
                      <a:r>
                        <a:rPr lang="en-SG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Pendapatan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perpajakan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PNBP)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pendapatan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perpajakan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PNBP)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perbandingan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Penjelasan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penyebab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kenaikan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penurunan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388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b.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Beban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menggunakan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akun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khusus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Beban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70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en-US" sz="2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menggunakan akun khusus  </a:t>
                      </a:r>
                      <a:r>
                        <a:rPr lang="en-SG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Beban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80" y="1092017"/>
            <a:ext cx="2613520" cy="19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57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1540184" y="181372"/>
            <a:ext cx="16290616" cy="1152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3200" b="1" dirty="0" err="1">
                <a:solidFill>
                  <a:schemeClr val="bg1"/>
                </a:solidFill>
              </a:rPr>
              <a:t>Daftar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Pengungkapan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terkait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</a:rPr>
              <a:t>ampak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</a:t>
            </a:r>
            <a:r>
              <a:rPr lang="en-US" sz="3200" b="1" dirty="0" err="1" smtClean="0">
                <a:solidFill>
                  <a:schemeClr val="bg1"/>
                </a:solidFill>
              </a:rPr>
              <a:t>andemi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COVID-19 </a:t>
            </a:r>
            <a:r>
              <a:rPr lang="en-SG" sz="3200" b="1" dirty="0" err="1">
                <a:solidFill>
                  <a:schemeClr val="bg1"/>
                </a:solidFill>
              </a:rPr>
              <a:t>dan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P</a:t>
            </a:r>
            <a:r>
              <a:rPr lang="en-SG" sz="3200" b="1" dirty="0" err="1" smtClean="0">
                <a:solidFill>
                  <a:schemeClr val="bg1"/>
                </a:solidFill>
              </a:rPr>
              <a:t>elaksanaan</a:t>
            </a:r>
            <a:r>
              <a:rPr lang="en-SG" sz="3200" b="1" dirty="0" smtClean="0">
                <a:solidFill>
                  <a:schemeClr val="bg1"/>
                </a:solidFill>
              </a:rPr>
              <a:t> </a:t>
            </a:r>
            <a:r>
              <a:rPr lang="en-SG" sz="3200" b="1" dirty="0">
                <a:solidFill>
                  <a:schemeClr val="bg1"/>
                </a:solidFill>
              </a:rPr>
              <a:t>PC-PEN </a:t>
            </a:r>
            <a:r>
              <a:rPr lang="en-SG" sz="3200" b="1" dirty="0" err="1">
                <a:solidFill>
                  <a:schemeClr val="bg1"/>
                </a:solidFill>
              </a:rPr>
              <a:t>dalam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CaLK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62100"/>
            <a:ext cx="4939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Laporan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Perubahan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Ekuitas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2535896"/>
          <a:ext cx="17297401" cy="743665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62000"/>
                <a:gridCol w="3840726"/>
                <a:gridCol w="4959274"/>
                <a:gridCol w="7735401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Uraian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Jenis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Pengungkapan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52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a.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 Antar Entitas (Transfer Masuk -  Transfer Keluar)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Transaksi Antar Entitas berupa Transfer Masuk – Transfer Keluar, meliputi persediaan, peralatan dan mesin berupa alat kesehatan, dan/atau jenis-jenis BMN lainnya yang spesifik untuk penanganan pandemi COVID-19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 Transfer Antar Entitas (Transfer Masuk -  Transfer Keluar)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Satker yang melakukan Transfer Masuk, kuantitas, dan nilai nominal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Satker yang melakukan Transfer Keluar, kuantitas, dan nilai nominal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Penjelasan atas selisih, jika ada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13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b.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Pengesahan Hibah Langsung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Hibah langsung berupa uang, barang, maupun jasa yang diterima oleh K/L tertentu dalam rangka penanganan </a:t>
                      </a:r>
                      <a:r>
                        <a:rPr lang="en-SG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 </a:t>
                      </a: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akan berdampak pada kenaikan pengesahan hibah langsung.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penerimaan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hibah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langsung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Tanggal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perjanjian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hibah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langsung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Pihak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pemberi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hibah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Estimasi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penerimaan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hibah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langsung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penerimaan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pengesahan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hibah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langsung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sampai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2020,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perbandingan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670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670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80" y="1092017"/>
            <a:ext cx="2613520" cy="19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44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1540184" y="181372"/>
            <a:ext cx="16290616" cy="1152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3200" b="1" dirty="0" err="1">
                <a:solidFill>
                  <a:schemeClr val="bg1"/>
                </a:solidFill>
              </a:rPr>
              <a:t>Daftar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Pengungkapan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terkait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</a:rPr>
              <a:t>ampak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</a:t>
            </a:r>
            <a:r>
              <a:rPr lang="en-US" sz="3200" b="1" dirty="0" err="1" smtClean="0">
                <a:solidFill>
                  <a:schemeClr val="bg1"/>
                </a:solidFill>
              </a:rPr>
              <a:t>andemi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COVID-19 </a:t>
            </a:r>
            <a:r>
              <a:rPr lang="en-SG" sz="3200" b="1" dirty="0" err="1">
                <a:solidFill>
                  <a:schemeClr val="bg1"/>
                </a:solidFill>
              </a:rPr>
              <a:t>dan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P</a:t>
            </a:r>
            <a:r>
              <a:rPr lang="en-SG" sz="3200" b="1" dirty="0" err="1" smtClean="0">
                <a:solidFill>
                  <a:schemeClr val="bg1"/>
                </a:solidFill>
              </a:rPr>
              <a:t>elaksanaan</a:t>
            </a:r>
            <a:r>
              <a:rPr lang="en-SG" sz="3200" b="1" dirty="0" smtClean="0">
                <a:solidFill>
                  <a:schemeClr val="bg1"/>
                </a:solidFill>
              </a:rPr>
              <a:t> </a:t>
            </a:r>
            <a:r>
              <a:rPr lang="en-SG" sz="3200" b="1" dirty="0">
                <a:solidFill>
                  <a:schemeClr val="bg1"/>
                </a:solidFill>
              </a:rPr>
              <a:t>PC-PEN </a:t>
            </a:r>
            <a:r>
              <a:rPr lang="en-SG" sz="3200" b="1" dirty="0" err="1">
                <a:solidFill>
                  <a:schemeClr val="bg1"/>
                </a:solidFill>
              </a:rPr>
              <a:t>dalam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CaLK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62100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Neraca</a:t>
            </a:r>
            <a:endParaRPr 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0" y="2324100"/>
          <a:ext cx="16992600" cy="769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530"/>
                <a:gridCol w="2816670"/>
                <a:gridCol w="5867400"/>
                <a:gridCol w="7239000"/>
              </a:tblGrid>
              <a:tr h="518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Uraian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Jenis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Pengungkapan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3" marR="3867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1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Piutang Perpajakan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Kenaikan/penurunan piutang perpajakan termasuk pada penyajian penyisihan piutang tak tertagih</a:t>
                      </a:r>
                      <a:r>
                        <a:rPr lang="id-ID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 Piutang Perpajakan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bruto, penyisihan piutang dan neto per 31 Desember 2020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Penjelasan atas kenaikan/penurunan dibandingkan saldo tahun lalu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2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b.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Piutang PNBP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Penagihan Piutang PNBP yang terhambat karena dampak pandemi COVID-19 sehingga meningkatkan jumlah penyisihan piutang dan piutang yang mengalami penurunan kualitas</a:t>
                      </a:r>
                      <a:r>
                        <a:rPr lang="id-ID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 Piutang PNBP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bruto, penyisihan piutang dan neto per 31 Desember 2020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Penjelasan atas kenaikan/penurunan dibandingkan saldo tahun lalu</a:t>
                      </a:r>
                    </a:p>
                  </a:txBody>
                  <a:tcPr marL="68580" marR="68580" marT="0" marB="0"/>
                </a:tc>
              </a:tr>
              <a:tr h="2794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c.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Persediaan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Persediaan dalam rangka penanganan pandemi COVID-19, antara lain sisa pembelian, transfer masuk, atau hibah masuk berupa persediaan dalam rangka penanganan pandemi COVID-19 yang belum terpakai/terdistribusikan.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Persediaan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rangka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penanganan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pandemi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COVID-19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Persediaan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31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Desember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perbandingannya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Desember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Sumber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perolehan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persediaan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Pembelian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TK-TM,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Hibah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80" y="1092017"/>
            <a:ext cx="2613520" cy="19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94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1540184" y="337649"/>
            <a:ext cx="16747817" cy="1152128"/>
          </a:xfrm>
          <a:prstGeom prst="rect">
            <a:avLst/>
          </a:prstGeom>
        </p:spPr>
        <p:txBody>
          <a:bodyPr/>
          <a:lstStyle/>
          <a:p>
            <a:pPr marL="342900" indent="-342900" defTabSz="1371600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altLang="ko-KR" sz="4800" b="1" dirty="0" err="1">
                <a:solidFill>
                  <a:schemeClr val="bg1"/>
                </a:solidFill>
              </a:rPr>
              <a:t>Ketentuan</a:t>
            </a:r>
            <a:r>
              <a:rPr lang="en-US" altLang="ko-KR" sz="4800" b="1" dirty="0">
                <a:solidFill>
                  <a:schemeClr val="bg1"/>
                </a:solidFill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</a:rPr>
              <a:t>Penyusunan</a:t>
            </a:r>
            <a:endParaRPr lang="en-US" altLang="ko-KR" sz="4800" b="1" dirty="0">
              <a:solidFill>
                <a:schemeClr val="bg1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219200" y="2589361"/>
            <a:ext cx="16055187" cy="6172200"/>
            <a:chOff x="2605666" y="2693200"/>
            <a:chExt cx="7038588" cy="2557775"/>
          </a:xfrm>
        </p:grpSpPr>
        <p:grpSp>
          <p:nvGrpSpPr>
            <p:cNvPr id="61" name="Google Shape;1336;p39"/>
            <p:cNvGrpSpPr/>
            <p:nvPr/>
          </p:nvGrpSpPr>
          <p:grpSpPr>
            <a:xfrm>
              <a:off x="3597566" y="3652225"/>
              <a:ext cx="6046688" cy="640000"/>
              <a:chOff x="4020350" y="1773250"/>
              <a:chExt cx="6046688" cy="640000"/>
            </a:xfrm>
          </p:grpSpPr>
          <p:sp>
            <p:nvSpPr>
              <p:cNvPr id="62" name="Google Shape;1337;p39"/>
              <p:cNvSpPr/>
              <p:nvPr/>
            </p:nvSpPr>
            <p:spPr>
              <a:xfrm>
                <a:off x="4020350" y="1793625"/>
                <a:ext cx="618300" cy="618300"/>
              </a:xfrm>
              <a:prstGeom prst="ellipse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3" name="Google Shape;1338;p39"/>
              <p:cNvCxnSpPr>
                <a:stCxn id="62" idx="6"/>
              </p:cNvCxnSpPr>
              <p:nvPr/>
            </p:nvCxnSpPr>
            <p:spPr>
              <a:xfrm>
                <a:off x="4638650" y="2102775"/>
                <a:ext cx="3906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4" name="Google Shape;1339;p39"/>
              <p:cNvSpPr/>
              <p:nvPr/>
            </p:nvSpPr>
            <p:spPr>
              <a:xfrm>
                <a:off x="4871038" y="1793500"/>
                <a:ext cx="661125" cy="618550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24742" extrusionOk="0">
                    <a:moveTo>
                      <a:pt x="12919" y="1"/>
                    </a:moveTo>
                    <a:cubicBezTo>
                      <a:pt x="8502" y="1"/>
                      <a:pt x="4418" y="2358"/>
                      <a:pt x="2203" y="6192"/>
                    </a:cubicBezTo>
                    <a:cubicBezTo>
                      <a:pt x="1" y="10014"/>
                      <a:pt x="1" y="14729"/>
                      <a:pt x="2203" y="18562"/>
                    </a:cubicBezTo>
                    <a:cubicBezTo>
                      <a:pt x="4418" y="22384"/>
                      <a:pt x="8502" y="24742"/>
                      <a:pt x="12919" y="24742"/>
                    </a:cubicBezTo>
                    <a:lnTo>
                      <a:pt x="26444" y="24742"/>
                    </a:lnTo>
                    <a:lnTo>
                      <a:pt x="26444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200" b="1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3200" b="1" dirty="0"/>
              </a:p>
            </p:txBody>
          </p:sp>
          <p:sp>
            <p:nvSpPr>
              <p:cNvPr id="65" name="Google Shape;1340;p39"/>
              <p:cNvSpPr/>
              <p:nvPr/>
            </p:nvSpPr>
            <p:spPr>
              <a:xfrm>
                <a:off x="5624113" y="1773250"/>
                <a:ext cx="4442925" cy="640000"/>
              </a:xfrm>
              <a:custGeom>
                <a:avLst/>
                <a:gdLst/>
                <a:ahLst/>
                <a:cxnLst/>
                <a:rect l="l" t="t" r="r" b="b"/>
                <a:pathLst>
                  <a:path w="112384" h="25600" extrusionOk="0">
                    <a:moveTo>
                      <a:pt x="0" y="1"/>
                    </a:moveTo>
                    <a:lnTo>
                      <a:pt x="0" y="25599"/>
                    </a:lnTo>
                    <a:lnTo>
                      <a:pt x="106692" y="25599"/>
                    </a:lnTo>
                    <a:cubicBezTo>
                      <a:pt x="111229" y="17753"/>
                      <a:pt x="112384" y="8550"/>
                      <a:pt x="11018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41;p39"/>
              <p:cNvSpPr/>
              <p:nvPr/>
            </p:nvSpPr>
            <p:spPr>
              <a:xfrm>
                <a:off x="5532138" y="1793500"/>
                <a:ext cx="92000" cy="6185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4742" extrusionOk="0">
                    <a:moveTo>
                      <a:pt x="0" y="1"/>
                    </a:moveTo>
                    <a:lnTo>
                      <a:pt x="0" y="24742"/>
                    </a:lnTo>
                    <a:lnTo>
                      <a:pt x="3679" y="19432"/>
                    </a:lnTo>
                    <a:lnTo>
                      <a:pt x="3679" y="61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/>
              </a:p>
            </p:txBody>
          </p:sp>
        </p:grpSp>
        <p:grpSp>
          <p:nvGrpSpPr>
            <p:cNvPr id="70" name="Google Shape;1345;p39"/>
            <p:cNvGrpSpPr/>
            <p:nvPr/>
          </p:nvGrpSpPr>
          <p:grpSpPr>
            <a:xfrm>
              <a:off x="3764273" y="3835822"/>
              <a:ext cx="284898" cy="282619"/>
              <a:chOff x="-4837325" y="3612425"/>
              <a:chExt cx="293800" cy="291450"/>
            </a:xfrm>
          </p:grpSpPr>
          <p:sp>
            <p:nvSpPr>
              <p:cNvPr id="71" name="Google Shape;1346;p39"/>
              <p:cNvSpPr/>
              <p:nvPr/>
            </p:nvSpPr>
            <p:spPr>
              <a:xfrm>
                <a:off x="-4836550" y="3612425"/>
                <a:ext cx="293025" cy="170925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6837" extrusionOk="0">
                    <a:moveTo>
                      <a:pt x="6837" y="2017"/>
                    </a:moveTo>
                    <a:lnTo>
                      <a:pt x="6837" y="2741"/>
                    </a:lnTo>
                    <a:lnTo>
                      <a:pt x="4789" y="2741"/>
                    </a:lnTo>
                    <a:lnTo>
                      <a:pt x="4789" y="2017"/>
                    </a:lnTo>
                    <a:close/>
                    <a:moveTo>
                      <a:pt x="4411" y="0"/>
                    </a:moveTo>
                    <a:cubicBezTo>
                      <a:pt x="3466" y="0"/>
                      <a:pt x="2741" y="725"/>
                      <a:pt x="2741" y="1702"/>
                    </a:cubicBezTo>
                    <a:lnTo>
                      <a:pt x="2741" y="2741"/>
                    </a:lnTo>
                    <a:lnTo>
                      <a:pt x="1166" y="2741"/>
                    </a:lnTo>
                    <a:cubicBezTo>
                      <a:pt x="536" y="2741"/>
                      <a:pt x="1" y="3277"/>
                      <a:pt x="1" y="3875"/>
                    </a:cubicBezTo>
                    <a:lnTo>
                      <a:pt x="1" y="4254"/>
                    </a:lnTo>
                    <a:cubicBezTo>
                      <a:pt x="1513" y="5860"/>
                      <a:pt x="3592" y="6837"/>
                      <a:pt x="5829" y="6837"/>
                    </a:cubicBezTo>
                    <a:cubicBezTo>
                      <a:pt x="8097" y="6837"/>
                      <a:pt x="10208" y="5892"/>
                      <a:pt x="11720" y="4254"/>
                    </a:cubicBezTo>
                    <a:lnTo>
                      <a:pt x="11720" y="3718"/>
                    </a:lnTo>
                    <a:cubicBezTo>
                      <a:pt x="11657" y="3214"/>
                      <a:pt x="11185" y="2741"/>
                      <a:pt x="10649" y="2741"/>
                    </a:cubicBezTo>
                    <a:lnTo>
                      <a:pt x="8885" y="2741"/>
                    </a:lnTo>
                    <a:lnTo>
                      <a:pt x="8885" y="1702"/>
                    </a:lnTo>
                    <a:cubicBezTo>
                      <a:pt x="8885" y="756"/>
                      <a:pt x="8129" y="0"/>
                      <a:pt x="7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47;p39"/>
              <p:cNvSpPr/>
              <p:nvPr/>
            </p:nvSpPr>
            <p:spPr>
              <a:xfrm>
                <a:off x="-4837325" y="3743950"/>
                <a:ext cx="291425" cy="159925"/>
              </a:xfrm>
              <a:custGeom>
                <a:avLst/>
                <a:gdLst/>
                <a:ahLst/>
                <a:cxnLst/>
                <a:rect l="l" t="t" r="r" b="b"/>
                <a:pathLst>
                  <a:path w="11657" h="6397" extrusionOk="0">
                    <a:moveTo>
                      <a:pt x="11657" y="1"/>
                    </a:moveTo>
                    <a:cubicBezTo>
                      <a:pt x="10523" y="1072"/>
                      <a:pt x="9073" y="1828"/>
                      <a:pt x="7530" y="2143"/>
                    </a:cubicBezTo>
                    <a:lnTo>
                      <a:pt x="7530" y="2647"/>
                    </a:lnTo>
                    <a:cubicBezTo>
                      <a:pt x="7530" y="3214"/>
                      <a:pt x="7057" y="3687"/>
                      <a:pt x="6490" y="3687"/>
                    </a:cubicBezTo>
                    <a:lnTo>
                      <a:pt x="5135" y="3687"/>
                    </a:lnTo>
                    <a:cubicBezTo>
                      <a:pt x="4568" y="3687"/>
                      <a:pt x="4096" y="3214"/>
                      <a:pt x="4096" y="2647"/>
                    </a:cubicBezTo>
                    <a:lnTo>
                      <a:pt x="4096" y="2143"/>
                    </a:lnTo>
                    <a:cubicBezTo>
                      <a:pt x="2552" y="1828"/>
                      <a:pt x="1134" y="1103"/>
                      <a:pt x="0" y="64"/>
                    </a:cubicBezTo>
                    <a:lnTo>
                      <a:pt x="0" y="4695"/>
                    </a:lnTo>
                    <a:cubicBezTo>
                      <a:pt x="0" y="5640"/>
                      <a:pt x="756" y="6396"/>
                      <a:pt x="1701" y="6396"/>
                    </a:cubicBezTo>
                    <a:lnTo>
                      <a:pt x="9956" y="6396"/>
                    </a:lnTo>
                    <a:cubicBezTo>
                      <a:pt x="10901" y="6396"/>
                      <a:pt x="11657" y="5640"/>
                      <a:pt x="11657" y="4695"/>
                    </a:cubicBezTo>
                    <a:lnTo>
                      <a:pt x="11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48;p39"/>
              <p:cNvSpPr/>
              <p:nvPr/>
            </p:nvSpPr>
            <p:spPr>
              <a:xfrm>
                <a:off x="-4716825" y="3799075"/>
                <a:ext cx="5122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8" extrusionOk="0">
                    <a:moveTo>
                      <a:pt x="0" y="1"/>
                    </a:moveTo>
                    <a:lnTo>
                      <a:pt x="0" y="411"/>
                    </a:lnTo>
                    <a:cubicBezTo>
                      <a:pt x="0" y="600"/>
                      <a:pt x="158" y="757"/>
                      <a:pt x="347" y="757"/>
                    </a:cubicBezTo>
                    <a:lnTo>
                      <a:pt x="1670" y="757"/>
                    </a:lnTo>
                    <a:cubicBezTo>
                      <a:pt x="1891" y="757"/>
                      <a:pt x="2048" y="600"/>
                      <a:pt x="2048" y="411"/>
                    </a:cubicBezTo>
                    <a:lnTo>
                      <a:pt x="2048" y="1"/>
                    </a:lnTo>
                    <a:cubicBezTo>
                      <a:pt x="1686" y="48"/>
                      <a:pt x="1347" y="72"/>
                      <a:pt x="1012" y="72"/>
                    </a:cubicBezTo>
                    <a:cubicBezTo>
                      <a:pt x="678" y="72"/>
                      <a:pt x="347" y="48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1349;p39"/>
            <p:cNvGrpSpPr/>
            <p:nvPr/>
          </p:nvGrpSpPr>
          <p:grpSpPr>
            <a:xfrm>
              <a:off x="2605666" y="2693200"/>
              <a:ext cx="6380556" cy="641750"/>
              <a:chOff x="3028450" y="814225"/>
              <a:chExt cx="6380556" cy="641750"/>
            </a:xfrm>
          </p:grpSpPr>
          <p:sp>
            <p:nvSpPr>
              <p:cNvPr id="75" name="Google Shape;1350;p39"/>
              <p:cNvSpPr/>
              <p:nvPr/>
            </p:nvSpPr>
            <p:spPr>
              <a:xfrm>
                <a:off x="3028450" y="825800"/>
                <a:ext cx="618300" cy="618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6" name="Google Shape;1351;p39"/>
              <p:cNvCxnSpPr>
                <a:stCxn id="75" idx="6"/>
              </p:cNvCxnSpPr>
              <p:nvPr/>
            </p:nvCxnSpPr>
            <p:spPr>
              <a:xfrm>
                <a:off x="3646750" y="1134950"/>
                <a:ext cx="3906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" name="Google Shape;1352;p39"/>
              <p:cNvSpPr/>
              <p:nvPr/>
            </p:nvSpPr>
            <p:spPr>
              <a:xfrm>
                <a:off x="3867938" y="825825"/>
                <a:ext cx="661125" cy="618250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24730" extrusionOk="0">
                    <a:moveTo>
                      <a:pt x="12919" y="0"/>
                    </a:moveTo>
                    <a:cubicBezTo>
                      <a:pt x="8502" y="0"/>
                      <a:pt x="4418" y="2358"/>
                      <a:pt x="2203" y="6180"/>
                    </a:cubicBezTo>
                    <a:cubicBezTo>
                      <a:pt x="1" y="10014"/>
                      <a:pt x="1" y="14728"/>
                      <a:pt x="2203" y="18550"/>
                    </a:cubicBezTo>
                    <a:cubicBezTo>
                      <a:pt x="4418" y="22372"/>
                      <a:pt x="8502" y="24730"/>
                      <a:pt x="12919" y="24730"/>
                    </a:cubicBezTo>
                    <a:lnTo>
                      <a:pt x="26444" y="24730"/>
                    </a:lnTo>
                    <a:lnTo>
                      <a:pt x="26444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200" b="1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3200" b="1" dirty="0"/>
              </a:p>
            </p:txBody>
          </p:sp>
          <p:sp>
            <p:nvSpPr>
              <p:cNvPr id="78" name="Google Shape;1353;p39"/>
              <p:cNvSpPr/>
              <p:nvPr/>
            </p:nvSpPr>
            <p:spPr>
              <a:xfrm>
                <a:off x="4621013" y="814225"/>
                <a:ext cx="4787993" cy="641750"/>
              </a:xfrm>
              <a:custGeom>
                <a:avLst/>
                <a:gdLst/>
                <a:ahLst/>
                <a:cxnLst/>
                <a:rect l="l" t="t" r="r" b="b"/>
                <a:pathLst>
                  <a:path w="112396" h="25670" extrusionOk="0">
                    <a:moveTo>
                      <a:pt x="0" y="0"/>
                    </a:moveTo>
                    <a:lnTo>
                      <a:pt x="0" y="25670"/>
                    </a:lnTo>
                    <a:lnTo>
                      <a:pt x="106692" y="25670"/>
                    </a:lnTo>
                    <a:cubicBezTo>
                      <a:pt x="111240" y="17788"/>
                      <a:pt x="112395" y="8561"/>
                      <a:pt x="11016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54;p39"/>
              <p:cNvSpPr/>
              <p:nvPr/>
            </p:nvSpPr>
            <p:spPr>
              <a:xfrm>
                <a:off x="4529038" y="825825"/>
                <a:ext cx="92000" cy="6182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4730" extrusionOk="0">
                    <a:moveTo>
                      <a:pt x="0" y="0"/>
                    </a:moveTo>
                    <a:lnTo>
                      <a:pt x="0" y="24730"/>
                    </a:lnTo>
                    <a:lnTo>
                      <a:pt x="3679" y="19431"/>
                    </a:lnTo>
                    <a:lnTo>
                      <a:pt x="3679" y="6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1362;p39"/>
            <p:cNvGrpSpPr/>
            <p:nvPr/>
          </p:nvGrpSpPr>
          <p:grpSpPr>
            <a:xfrm>
              <a:off x="2605666" y="4610100"/>
              <a:ext cx="6380556" cy="640875"/>
              <a:chOff x="3028450" y="2731125"/>
              <a:chExt cx="6380556" cy="640875"/>
            </a:xfrm>
          </p:grpSpPr>
          <p:sp>
            <p:nvSpPr>
              <p:cNvPr id="88" name="Google Shape;1363;p39"/>
              <p:cNvSpPr/>
              <p:nvPr/>
            </p:nvSpPr>
            <p:spPr>
              <a:xfrm>
                <a:off x="3028450" y="2752225"/>
                <a:ext cx="618300" cy="618300"/>
              </a:xfrm>
              <a:prstGeom prst="ellipse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9" name="Google Shape;1364;p39"/>
              <p:cNvCxnSpPr>
                <a:stCxn id="88" idx="6"/>
              </p:cNvCxnSpPr>
              <p:nvPr/>
            </p:nvCxnSpPr>
            <p:spPr>
              <a:xfrm>
                <a:off x="3646750" y="3061375"/>
                <a:ext cx="3906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0" name="Google Shape;1365;p39"/>
              <p:cNvSpPr/>
              <p:nvPr/>
            </p:nvSpPr>
            <p:spPr>
              <a:xfrm>
                <a:off x="3867938" y="2752250"/>
                <a:ext cx="661125" cy="618250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24730" extrusionOk="0">
                    <a:moveTo>
                      <a:pt x="12919" y="1"/>
                    </a:moveTo>
                    <a:cubicBezTo>
                      <a:pt x="8502" y="1"/>
                      <a:pt x="4418" y="2358"/>
                      <a:pt x="2203" y="6180"/>
                    </a:cubicBezTo>
                    <a:cubicBezTo>
                      <a:pt x="1" y="10014"/>
                      <a:pt x="1" y="14729"/>
                      <a:pt x="2203" y="18550"/>
                    </a:cubicBezTo>
                    <a:cubicBezTo>
                      <a:pt x="4418" y="22372"/>
                      <a:pt x="8502" y="24730"/>
                      <a:pt x="12919" y="24730"/>
                    </a:cubicBezTo>
                    <a:lnTo>
                      <a:pt x="26444" y="24730"/>
                    </a:lnTo>
                    <a:lnTo>
                      <a:pt x="26444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200" b="1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3200" b="1"/>
              </a:p>
            </p:txBody>
          </p:sp>
          <p:sp>
            <p:nvSpPr>
              <p:cNvPr id="91" name="Google Shape;1366;p39"/>
              <p:cNvSpPr/>
              <p:nvPr/>
            </p:nvSpPr>
            <p:spPr>
              <a:xfrm>
                <a:off x="4621013" y="2731125"/>
                <a:ext cx="4787993" cy="640875"/>
              </a:xfrm>
              <a:custGeom>
                <a:avLst/>
                <a:gdLst/>
                <a:ahLst/>
                <a:cxnLst/>
                <a:rect l="l" t="t" r="r" b="b"/>
                <a:pathLst>
                  <a:path w="112396" h="25635" extrusionOk="0">
                    <a:moveTo>
                      <a:pt x="0" y="0"/>
                    </a:moveTo>
                    <a:lnTo>
                      <a:pt x="0" y="25634"/>
                    </a:lnTo>
                    <a:lnTo>
                      <a:pt x="106692" y="25634"/>
                    </a:lnTo>
                    <a:cubicBezTo>
                      <a:pt x="111240" y="17776"/>
                      <a:pt x="112395" y="8549"/>
                      <a:pt x="11018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67;p39"/>
              <p:cNvSpPr/>
              <p:nvPr/>
            </p:nvSpPr>
            <p:spPr>
              <a:xfrm>
                <a:off x="4529038" y="2752250"/>
                <a:ext cx="92000" cy="6182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4730" extrusionOk="0">
                    <a:moveTo>
                      <a:pt x="0" y="1"/>
                    </a:moveTo>
                    <a:lnTo>
                      <a:pt x="0" y="24730"/>
                    </a:lnTo>
                    <a:lnTo>
                      <a:pt x="3679" y="19432"/>
                    </a:lnTo>
                    <a:lnTo>
                      <a:pt x="3679" y="61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1371;p39"/>
            <p:cNvGrpSpPr/>
            <p:nvPr/>
          </p:nvGrpSpPr>
          <p:grpSpPr>
            <a:xfrm>
              <a:off x="2770838" y="4798467"/>
              <a:ext cx="287952" cy="283758"/>
              <a:chOff x="-5254775" y="3631325"/>
              <a:chExt cx="296950" cy="292625"/>
            </a:xfrm>
          </p:grpSpPr>
          <p:sp>
            <p:nvSpPr>
              <p:cNvPr id="97" name="Google Shape;1372;p39"/>
              <p:cNvSpPr/>
              <p:nvPr/>
            </p:nvSpPr>
            <p:spPr>
              <a:xfrm>
                <a:off x="-5246900" y="3766400"/>
                <a:ext cx="583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06" extrusionOk="0">
                    <a:moveTo>
                      <a:pt x="1769" y="1"/>
                    </a:moveTo>
                    <a:cubicBezTo>
                      <a:pt x="1639" y="1"/>
                      <a:pt x="1513" y="48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64"/>
                    </a:cubicBezTo>
                    <a:cubicBezTo>
                      <a:pt x="300" y="2159"/>
                      <a:pt x="434" y="2206"/>
                      <a:pt x="564" y="2206"/>
                    </a:cubicBezTo>
                    <a:cubicBezTo>
                      <a:pt x="694" y="2206"/>
                      <a:pt x="820" y="2159"/>
                      <a:pt x="914" y="2064"/>
                    </a:cubicBezTo>
                    <a:lnTo>
                      <a:pt x="2143" y="835"/>
                    </a:lnTo>
                    <a:cubicBezTo>
                      <a:pt x="2332" y="646"/>
                      <a:pt x="2332" y="331"/>
                      <a:pt x="2143" y="142"/>
                    </a:cubicBezTo>
                    <a:cubicBezTo>
                      <a:pt x="2033" y="48"/>
                      <a:pt x="1899" y="1"/>
                      <a:pt x="17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73;p39"/>
              <p:cNvSpPr/>
              <p:nvPr/>
            </p:nvSpPr>
            <p:spPr>
              <a:xfrm>
                <a:off x="-5216175" y="3795550"/>
                <a:ext cx="58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8" extrusionOk="0">
                    <a:moveTo>
                      <a:pt x="1764" y="0"/>
                    </a:moveTo>
                    <a:cubicBezTo>
                      <a:pt x="1638" y="0"/>
                      <a:pt x="1512" y="47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95"/>
                    </a:cubicBezTo>
                    <a:cubicBezTo>
                      <a:pt x="284" y="2190"/>
                      <a:pt x="410" y="2237"/>
                      <a:pt x="540" y="2237"/>
                    </a:cubicBezTo>
                    <a:cubicBezTo>
                      <a:pt x="670" y="2237"/>
                      <a:pt x="804" y="2190"/>
                      <a:pt x="914" y="2095"/>
                    </a:cubicBezTo>
                    <a:lnTo>
                      <a:pt x="2111" y="867"/>
                    </a:lnTo>
                    <a:cubicBezTo>
                      <a:pt x="2332" y="678"/>
                      <a:pt x="2332" y="363"/>
                      <a:pt x="2111" y="142"/>
                    </a:cubicBezTo>
                    <a:cubicBezTo>
                      <a:pt x="2016" y="47"/>
                      <a:pt x="1890" y="0"/>
                      <a:pt x="17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74;p39"/>
              <p:cNvSpPr/>
              <p:nvPr/>
            </p:nvSpPr>
            <p:spPr>
              <a:xfrm>
                <a:off x="-5185475" y="3826250"/>
                <a:ext cx="575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230" extrusionOk="0">
                    <a:moveTo>
                      <a:pt x="1765" y="1"/>
                    </a:moveTo>
                    <a:cubicBezTo>
                      <a:pt x="1639" y="1"/>
                      <a:pt x="1513" y="48"/>
                      <a:pt x="1419" y="143"/>
                    </a:cubicBezTo>
                    <a:lnTo>
                      <a:pt x="190" y="1371"/>
                    </a:lnTo>
                    <a:cubicBezTo>
                      <a:pt x="1" y="1560"/>
                      <a:pt x="1" y="1875"/>
                      <a:pt x="190" y="2064"/>
                    </a:cubicBezTo>
                    <a:cubicBezTo>
                      <a:pt x="284" y="2175"/>
                      <a:pt x="410" y="2230"/>
                      <a:pt x="536" y="2230"/>
                    </a:cubicBezTo>
                    <a:cubicBezTo>
                      <a:pt x="662" y="2230"/>
                      <a:pt x="788" y="2175"/>
                      <a:pt x="883" y="2064"/>
                    </a:cubicBezTo>
                    <a:lnTo>
                      <a:pt x="2112" y="836"/>
                    </a:lnTo>
                    <a:cubicBezTo>
                      <a:pt x="2301" y="647"/>
                      <a:pt x="2301" y="332"/>
                      <a:pt x="2112" y="143"/>
                    </a:cubicBezTo>
                    <a:cubicBezTo>
                      <a:pt x="2017" y="48"/>
                      <a:pt x="1891" y="1"/>
                      <a:pt x="1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75;p39"/>
              <p:cNvSpPr/>
              <p:nvPr/>
            </p:nvSpPr>
            <p:spPr>
              <a:xfrm>
                <a:off x="-5156325" y="3856375"/>
                <a:ext cx="583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0" extrusionOk="0">
                    <a:moveTo>
                      <a:pt x="1781" y="1"/>
                    </a:moveTo>
                    <a:cubicBezTo>
                      <a:pt x="1655" y="1"/>
                      <a:pt x="1529" y="56"/>
                      <a:pt x="1418" y="166"/>
                    </a:cubicBezTo>
                    <a:lnTo>
                      <a:pt x="190" y="1395"/>
                    </a:lnTo>
                    <a:cubicBezTo>
                      <a:pt x="1" y="1584"/>
                      <a:pt x="1" y="1899"/>
                      <a:pt x="190" y="2088"/>
                    </a:cubicBezTo>
                    <a:cubicBezTo>
                      <a:pt x="300" y="2183"/>
                      <a:pt x="442" y="2230"/>
                      <a:pt x="575" y="2230"/>
                    </a:cubicBezTo>
                    <a:cubicBezTo>
                      <a:pt x="709" y="2230"/>
                      <a:pt x="835" y="2183"/>
                      <a:pt x="914" y="2088"/>
                    </a:cubicBezTo>
                    <a:lnTo>
                      <a:pt x="2143" y="859"/>
                    </a:lnTo>
                    <a:cubicBezTo>
                      <a:pt x="2332" y="670"/>
                      <a:pt x="2332" y="355"/>
                      <a:pt x="2143" y="166"/>
                    </a:cubicBezTo>
                    <a:cubicBezTo>
                      <a:pt x="2033" y="56"/>
                      <a:pt x="1907" y="1"/>
                      <a:pt x="17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76;p39"/>
              <p:cNvSpPr/>
              <p:nvPr/>
            </p:nvSpPr>
            <p:spPr>
              <a:xfrm>
                <a:off x="-5105925" y="3886525"/>
                <a:ext cx="3705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97" extrusionOk="0">
                    <a:moveTo>
                      <a:pt x="662" y="0"/>
                    </a:moveTo>
                    <a:lnTo>
                      <a:pt x="536" y="126"/>
                    </a:lnTo>
                    <a:lnTo>
                      <a:pt x="1" y="756"/>
                    </a:lnTo>
                    <a:lnTo>
                      <a:pt x="599" y="1355"/>
                    </a:lnTo>
                    <a:cubicBezTo>
                      <a:pt x="694" y="1449"/>
                      <a:pt x="820" y="1497"/>
                      <a:pt x="946" y="1497"/>
                    </a:cubicBezTo>
                    <a:cubicBezTo>
                      <a:pt x="1072" y="1497"/>
                      <a:pt x="1198" y="1449"/>
                      <a:pt x="1293" y="1355"/>
                    </a:cubicBezTo>
                    <a:cubicBezTo>
                      <a:pt x="1482" y="1166"/>
                      <a:pt x="1482" y="851"/>
                      <a:pt x="1293" y="662"/>
                    </a:cubicBez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77;p39"/>
              <p:cNvSpPr/>
              <p:nvPr/>
            </p:nvSpPr>
            <p:spPr>
              <a:xfrm>
                <a:off x="-5254775" y="3648050"/>
                <a:ext cx="27805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9933" extrusionOk="0">
                    <a:moveTo>
                      <a:pt x="4049" y="1"/>
                    </a:moveTo>
                    <a:cubicBezTo>
                      <a:pt x="3781" y="1"/>
                      <a:pt x="3513" y="103"/>
                      <a:pt x="3308" y="308"/>
                    </a:cubicBezTo>
                    <a:lnTo>
                      <a:pt x="410" y="3364"/>
                    </a:lnTo>
                    <a:cubicBezTo>
                      <a:pt x="0" y="3774"/>
                      <a:pt x="0" y="4435"/>
                      <a:pt x="410" y="4813"/>
                    </a:cubicBezTo>
                    <a:lnTo>
                      <a:pt x="631" y="5065"/>
                    </a:lnTo>
                    <a:lnTo>
                      <a:pt x="1198" y="4498"/>
                    </a:lnTo>
                    <a:cubicBezTo>
                      <a:pt x="1454" y="4242"/>
                      <a:pt x="1794" y="4106"/>
                      <a:pt x="2122" y="4106"/>
                    </a:cubicBezTo>
                    <a:cubicBezTo>
                      <a:pt x="2398" y="4106"/>
                      <a:pt x="2666" y="4202"/>
                      <a:pt x="2867" y="4404"/>
                    </a:cubicBezTo>
                    <a:cubicBezTo>
                      <a:pt x="3151" y="4624"/>
                      <a:pt x="3308" y="4971"/>
                      <a:pt x="3277" y="5286"/>
                    </a:cubicBezTo>
                    <a:cubicBezTo>
                      <a:pt x="3592" y="5286"/>
                      <a:pt x="3907" y="5412"/>
                      <a:pt x="4128" y="5664"/>
                    </a:cubicBezTo>
                    <a:cubicBezTo>
                      <a:pt x="4380" y="5884"/>
                      <a:pt x="4506" y="6200"/>
                      <a:pt x="4506" y="6515"/>
                    </a:cubicBezTo>
                    <a:cubicBezTo>
                      <a:pt x="4821" y="6515"/>
                      <a:pt x="5136" y="6641"/>
                      <a:pt x="5356" y="6861"/>
                    </a:cubicBezTo>
                    <a:cubicBezTo>
                      <a:pt x="5608" y="7113"/>
                      <a:pt x="5703" y="7428"/>
                      <a:pt x="5703" y="7743"/>
                    </a:cubicBezTo>
                    <a:cubicBezTo>
                      <a:pt x="6018" y="7743"/>
                      <a:pt x="6364" y="7869"/>
                      <a:pt x="6585" y="8090"/>
                    </a:cubicBezTo>
                    <a:cubicBezTo>
                      <a:pt x="6837" y="8342"/>
                      <a:pt x="6931" y="8657"/>
                      <a:pt x="6931" y="8909"/>
                    </a:cubicBezTo>
                    <a:lnTo>
                      <a:pt x="7814" y="9791"/>
                    </a:lnTo>
                    <a:cubicBezTo>
                      <a:pt x="7908" y="9886"/>
                      <a:pt x="8034" y="9933"/>
                      <a:pt x="8160" y="9933"/>
                    </a:cubicBezTo>
                    <a:cubicBezTo>
                      <a:pt x="8286" y="9933"/>
                      <a:pt x="8412" y="9886"/>
                      <a:pt x="8507" y="9791"/>
                    </a:cubicBezTo>
                    <a:cubicBezTo>
                      <a:pt x="8727" y="9602"/>
                      <a:pt x="8727" y="9287"/>
                      <a:pt x="8507" y="9066"/>
                    </a:cubicBezTo>
                    <a:lnTo>
                      <a:pt x="7656" y="8216"/>
                    </a:lnTo>
                    <a:cubicBezTo>
                      <a:pt x="7530" y="8090"/>
                      <a:pt x="7530" y="7869"/>
                      <a:pt x="7656" y="7743"/>
                    </a:cubicBezTo>
                    <a:cubicBezTo>
                      <a:pt x="7748" y="7596"/>
                      <a:pt x="7851" y="7534"/>
                      <a:pt x="7953" y="7534"/>
                    </a:cubicBezTo>
                    <a:cubicBezTo>
                      <a:pt x="8024" y="7534"/>
                      <a:pt x="8095" y="7565"/>
                      <a:pt x="8160" y="7617"/>
                    </a:cubicBezTo>
                    <a:lnTo>
                      <a:pt x="9011" y="8499"/>
                    </a:lnTo>
                    <a:cubicBezTo>
                      <a:pt x="9121" y="8594"/>
                      <a:pt x="9255" y="8641"/>
                      <a:pt x="9385" y="8641"/>
                    </a:cubicBezTo>
                    <a:cubicBezTo>
                      <a:pt x="9515" y="8641"/>
                      <a:pt x="9641" y="8594"/>
                      <a:pt x="9735" y="8499"/>
                    </a:cubicBezTo>
                    <a:cubicBezTo>
                      <a:pt x="9924" y="8279"/>
                      <a:pt x="9924" y="7964"/>
                      <a:pt x="9735" y="7775"/>
                    </a:cubicBezTo>
                    <a:lnTo>
                      <a:pt x="8853" y="6924"/>
                    </a:lnTo>
                    <a:cubicBezTo>
                      <a:pt x="8759" y="6798"/>
                      <a:pt x="8759" y="6578"/>
                      <a:pt x="8853" y="6452"/>
                    </a:cubicBezTo>
                    <a:cubicBezTo>
                      <a:pt x="8916" y="6389"/>
                      <a:pt x="9011" y="6357"/>
                      <a:pt x="9101" y="6357"/>
                    </a:cubicBezTo>
                    <a:cubicBezTo>
                      <a:pt x="9192" y="6357"/>
                      <a:pt x="9279" y="6389"/>
                      <a:pt x="9326" y="6452"/>
                    </a:cubicBezTo>
                    <a:lnTo>
                      <a:pt x="10208" y="7302"/>
                    </a:lnTo>
                    <a:cubicBezTo>
                      <a:pt x="10303" y="7397"/>
                      <a:pt x="10429" y="7444"/>
                      <a:pt x="10555" y="7444"/>
                    </a:cubicBezTo>
                    <a:cubicBezTo>
                      <a:pt x="10681" y="7444"/>
                      <a:pt x="10807" y="7397"/>
                      <a:pt x="10901" y="7302"/>
                    </a:cubicBezTo>
                    <a:cubicBezTo>
                      <a:pt x="11122" y="7113"/>
                      <a:pt x="11122" y="6798"/>
                      <a:pt x="10901" y="6609"/>
                    </a:cubicBezTo>
                    <a:lnTo>
                      <a:pt x="10334" y="6010"/>
                    </a:lnTo>
                    <a:lnTo>
                      <a:pt x="10208" y="5884"/>
                    </a:lnTo>
                    <a:lnTo>
                      <a:pt x="6931" y="2608"/>
                    </a:lnTo>
                    <a:cubicBezTo>
                      <a:pt x="6884" y="2561"/>
                      <a:pt x="6798" y="2537"/>
                      <a:pt x="6707" y="2537"/>
                    </a:cubicBezTo>
                    <a:cubicBezTo>
                      <a:pt x="6616" y="2537"/>
                      <a:pt x="6522" y="2561"/>
                      <a:pt x="6459" y="2608"/>
                    </a:cubicBezTo>
                    <a:lnTo>
                      <a:pt x="5167" y="3931"/>
                    </a:lnTo>
                    <a:cubicBezTo>
                      <a:pt x="4904" y="4176"/>
                      <a:pt x="4562" y="4308"/>
                      <a:pt x="4229" y="4308"/>
                    </a:cubicBezTo>
                    <a:cubicBezTo>
                      <a:pt x="4004" y="4308"/>
                      <a:pt x="3783" y="4247"/>
                      <a:pt x="3592" y="4120"/>
                    </a:cubicBezTo>
                    <a:cubicBezTo>
                      <a:pt x="2962" y="3679"/>
                      <a:pt x="2930" y="2829"/>
                      <a:pt x="3434" y="2293"/>
                    </a:cubicBezTo>
                    <a:lnTo>
                      <a:pt x="5010" y="529"/>
                    </a:lnTo>
                    <a:lnTo>
                      <a:pt x="4789" y="308"/>
                    </a:lnTo>
                    <a:cubicBezTo>
                      <a:pt x="4584" y="103"/>
                      <a:pt x="4317" y="1"/>
                      <a:pt x="40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78;p39"/>
              <p:cNvSpPr/>
              <p:nvPr/>
            </p:nvSpPr>
            <p:spPr>
              <a:xfrm>
                <a:off x="-5163425" y="3631325"/>
                <a:ext cx="2056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6018" extrusionOk="0">
                    <a:moveTo>
                      <a:pt x="3699" y="0"/>
                    </a:moveTo>
                    <a:cubicBezTo>
                      <a:pt x="3435" y="0"/>
                      <a:pt x="3167" y="95"/>
                      <a:pt x="2962" y="284"/>
                    </a:cubicBezTo>
                    <a:lnTo>
                      <a:pt x="2364" y="883"/>
                    </a:lnTo>
                    <a:lnTo>
                      <a:pt x="2269" y="1009"/>
                    </a:lnTo>
                    <a:lnTo>
                      <a:pt x="222" y="3245"/>
                    </a:lnTo>
                    <a:cubicBezTo>
                      <a:pt x="1" y="3435"/>
                      <a:pt x="1" y="3781"/>
                      <a:pt x="222" y="3970"/>
                    </a:cubicBezTo>
                    <a:cubicBezTo>
                      <a:pt x="316" y="4065"/>
                      <a:pt x="442" y="4112"/>
                      <a:pt x="568" y="4112"/>
                    </a:cubicBezTo>
                    <a:cubicBezTo>
                      <a:pt x="694" y="4112"/>
                      <a:pt x="820" y="4065"/>
                      <a:pt x="915" y="3970"/>
                    </a:cubicBezTo>
                    <a:lnTo>
                      <a:pt x="2269" y="2615"/>
                    </a:lnTo>
                    <a:cubicBezTo>
                      <a:pt x="2458" y="2426"/>
                      <a:pt x="2718" y="2332"/>
                      <a:pt x="2982" y="2332"/>
                    </a:cubicBezTo>
                    <a:cubicBezTo>
                      <a:pt x="3246" y="2332"/>
                      <a:pt x="3514" y="2426"/>
                      <a:pt x="3719" y="2615"/>
                    </a:cubicBezTo>
                    <a:lnTo>
                      <a:pt x="7090" y="6018"/>
                    </a:lnTo>
                    <a:lnTo>
                      <a:pt x="7814" y="5356"/>
                    </a:lnTo>
                    <a:cubicBezTo>
                      <a:pt x="8224" y="4947"/>
                      <a:pt x="8224" y="4285"/>
                      <a:pt x="7814" y="3876"/>
                    </a:cubicBezTo>
                    <a:lnTo>
                      <a:pt x="4412" y="284"/>
                    </a:lnTo>
                    <a:cubicBezTo>
                      <a:pt x="4223" y="95"/>
                      <a:pt x="3963" y="0"/>
                      <a:pt x="36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5052312" y="3101696"/>
            <a:ext cx="7539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</a:rPr>
              <a:t>UU No 1 Th 2004 </a:t>
            </a:r>
            <a:r>
              <a:rPr lang="en-US" sz="2800" dirty="0" err="1">
                <a:ea typeface="Calibri" panose="020F0502020204030204" pitchFamily="34" charset="0"/>
              </a:rPr>
              <a:t>ttg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Perbendaharaan</a:t>
            </a:r>
            <a:r>
              <a:rPr lang="en-US" sz="2800" dirty="0">
                <a:ea typeface="Calibri" panose="020F0502020204030204" pitchFamily="34" charset="0"/>
              </a:rPr>
              <a:t> Negara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91057" y="5067300"/>
            <a:ext cx="9549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PMK </a:t>
            </a:r>
            <a:r>
              <a:rPr lang="id-ID" sz="2400" dirty="0"/>
              <a:t>No</a:t>
            </a:r>
            <a:r>
              <a:rPr lang="en-US" sz="2400" dirty="0"/>
              <a:t>. </a:t>
            </a:r>
            <a:r>
              <a:rPr lang="id-ID" sz="2400" dirty="0"/>
              <a:t>222/PMK.05/2016 </a:t>
            </a:r>
            <a:r>
              <a:rPr lang="en-US" sz="2400" dirty="0" err="1"/>
              <a:t>ttg</a:t>
            </a:r>
            <a:r>
              <a:rPr lang="id-ID" sz="2400" dirty="0"/>
              <a:t> Perubahan atas </a:t>
            </a:r>
            <a:r>
              <a:rPr lang="en-US" sz="2400" dirty="0"/>
              <a:t>PMK </a:t>
            </a:r>
            <a:r>
              <a:rPr lang="id-ID" sz="2400" dirty="0"/>
              <a:t>No</a:t>
            </a:r>
            <a:r>
              <a:rPr lang="en-US" sz="2400" dirty="0"/>
              <a:t>.</a:t>
            </a:r>
            <a:r>
              <a:rPr lang="id-ID" sz="2400" dirty="0"/>
              <a:t> 177/PMK.05/2015 </a:t>
            </a:r>
            <a:r>
              <a:rPr lang="en-US" sz="2400" dirty="0" err="1"/>
              <a:t>ttg</a:t>
            </a:r>
            <a:r>
              <a:rPr lang="en-US" sz="2400" dirty="0"/>
              <a:t> </a:t>
            </a:r>
            <a:r>
              <a:rPr lang="id-ID" sz="2400" dirty="0"/>
              <a:t>Pedoman Penyusunan dan Penyampaian </a:t>
            </a:r>
            <a:r>
              <a:rPr lang="en-US" sz="2400" dirty="0"/>
              <a:t>LKKL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7353300"/>
            <a:ext cx="11049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Dirjen</a:t>
            </a:r>
            <a:r>
              <a:rPr lang="en-US" sz="2400" dirty="0"/>
              <a:t> </a:t>
            </a:r>
            <a:r>
              <a:rPr lang="en-US" sz="2400" dirty="0" err="1"/>
              <a:t>Perbendaharaan</a:t>
            </a:r>
            <a:r>
              <a:rPr lang="en-US" sz="2400" dirty="0"/>
              <a:t> No. S-947/PB/2020 </a:t>
            </a:r>
            <a:r>
              <a:rPr lang="en-US" sz="2400" dirty="0" err="1"/>
              <a:t>tgl</a:t>
            </a:r>
            <a:r>
              <a:rPr lang="en-US" sz="2400" dirty="0"/>
              <a:t> 30 Des  2020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id-ID" sz="2400" dirty="0"/>
              <a:t>Jadwal Rekonsiliasi, Penyusunan, dan </a:t>
            </a:r>
            <a:r>
              <a:rPr lang="en-US" sz="2400" dirty="0"/>
              <a:t>P</a:t>
            </a:r>
            <a:r>
              <a:rPr lang="id-ID" sz="2400" dirty="0"/>
              <a:t>enyampaian</a:t>
            </a:r>
            <a:r>
              <a:rPr lang="en-US" sz="2400" dirty="0"/>
              <a:t> </a:t>
            </a:r>
            <a:r>
              <a:rPr lang="id-ID" sz="2400" dirty="0"/>
              <a:t>LKKL Th 20</a:t>
            </a:r>
            <a:r>
              <a:rPr lang="en-US" sz="2400" dirty="0"/>
              <a:t>20 </a:t>
            </a:r>
            <a:r>
              <a:rPr lang="id-ID" sz="2400" i="1" dirty="0"/>
              <a:t>Unaudited</a:t>
            </a:r>
            <a:r>
              <a:rPr lang="id-ID" sz="2400" dirty="0"/>
              <a:t> serta Perlakuan Akuntansi atas Transaksi Akhir Tahun 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06" name="Google Shape;1316;p38"/>
          <p:cNvSpPr/>
          <p:nvPr/>
        </p:nvSpPr>
        <p:spPr>
          <a:xfrm>
            <a:off x="1634645" y="2954965"/>
            <a:ext cx="597601" cy="767416"/>
          </a:xfrm>
          <a:custGeom>
            <a:avLst/>
            <a:gdLst/>
            <a:ahLst/>
            <a:cxnLst/>
            <a:rect l="l" t="t" r="r" b="b"/>
            <a:pathLst>
              <a:path w="8886" h="11657" extrusionOk="0">
                <a:moveTo>
                  <a:pt x="5861" y="662"/>
                </a:moveTo>
                <a:cubicBezTo>
                  <a:pt x="6302" y="662"/>
                  <a:pt x="6302" y="1323"/>
                  <a:pt x="5861" y="1323"/>
                </a:cubicBezTo>
                <a:lnTo>
                  <a:pt x="3120" y="1323"/>
                </a:lnTo>
                <a:cubicBezTo>
                  <a:pt x="2647" y="1323"/>
                  <a:pt x="2647" y="662"/>
                  <a:pt x="3120" y="662"/>
                </a:cubicBezTo>
                <a:close/>
                <a:moveTo>
                  <a:pt x="7215" y="3466"/>
                </a:moveTo>
                <a:cubicBezTo>
                  <a:pt x="7625" y="3466"/>
                  <a:pt x="7625" y="4127"/>
                  <a:pt x="7215" y="4127"/>
                </a:cubicBezTo>
                <a:lnTo>
                  <a:pt x="4443" y="4127"/>
                </a:lnTo>
                <a:cubicBezTo>
                  <a:pt x="4002" y="4127"/>
                  <a:pt x="3970" y="3466"/>
                  <a:pt x="4443" y="3466"/>
                </a:cubicBezTo>
                <a:close/>
                <a:moveTo>
                  <a:pt x="3101" y="2795"/>
                </a:moveTo>
                <a:cubicBezTo>
                  <a:pt x="3360" y="2795"/>
                  <a:pt x="3582" y="3129"/>
                  <a:pt x="3340" y="3371"/>
                </a:cubicBezTo>
                <a:lnTo>
                  <a:pt x="2899" y="3812"/>
                </a:lnTo>
                <a:lnTo>
                  <a:pt x="3340" y="4253"/>
                </a:lnTo>
                <a:cubicBezTo>
                  <a:pt x="3582" y="4495"/>
                  <a:pt x="3360" y="4830"/>
                  <a:pt x="3101" y="4830"/>
                </a:cubicBezTo>
                <a:cubicBezTo>
                  <a:pt x="3023" y="4830"/>
                  <a:pt x="2941" y="4799"/>
                  <a:pt x="2868" y="4726"/>
                </a:cubicBezTo>
                <a:lnTo>
                  <a:pt x="2427" y="4285"/>
                </a:lnTo>
                <a:lnTo>
                  <a:pt x="2017" y="4726"/>
                </a:lnTo>
                <a:cubicBezTo>
                  <a:pt x="1944" y="4799"/>
                  <a:pt x="1862" y="4830"/>
                  <a:pt x="1784" y="4830"/>
                </a:cubicBezTo>
                <a:cubicBezTo>
                  <a:pt x="1525" y="4830"/>
                  <a:pt x="1303" y="4495"/>
                  <a:pt x="1545" y="4253"/>
                </a:cubicBezTo>
                <a:lnTo>
                  <a:pt x="1954" y="3812"/>
                </a:lnTo>
                <a:lnTo>
                  <a:pt x="1545" y="3371"/>
                </a:lnTo>
                <a:cubicBezTo>
                  <a:pt x="1303" y="3129"/>
                  <a:pt x="1525" y="2795"/>
                  <a:pt x="1784" y="2795"/>
                </a:cubicBezTo>
                <a:cubicBezTo>
                  <a:pt x="1862" y="2795"/>
                  <a:pt x="1944" y="2825"/>
                  <a:pt x="2017" y="2899"/>
                </a:cubicBezTo>
                <a:lnTo>
                  <a:pt x="2427" y="3340"/>
                </a:lnTo>
                <a:lnTo>
                  <a:pt x="2868" y="2899"/>
                </a:lnTo>
                <a:cubicBezTo>
                  <a:pt x="2941" y="2825"/>
                  <a:pt x="3023" y="2795"/>
                  <a:pt x="3101" y="2795"/>
                </a:cubicBezTo>
                <a:close/>
                <a:moveTo>
                  <a:pt x="7242" y="6206"/>
                </a:moveTo>
                <a:cubicBezTo>
                  <a:pt x="7625" y="6206"/>
                  <a:pt x="7616" y="6868"/>
                  <a:pt x="7215" y="6868"/>
                </a:cubicBezTo>
                <a:lnTo>
                  <a:pt x="4443" y="6868"/>
                </a:lnTo>
                <a:cubicBezTo>
                  <a:pt x="4002" y="6868"/>
                  <a:pt x="3970" y="6207"/>
                  <a:pt x="4443" y="6207"/>
                </a:cubicBezTo>
                <a:lnTo>
                  <a:pt x="7215" y="6207"/>
                </a:lnTo>
                <a:cubicBezTo>
                  <a:pt x="7225" y="6206"/>
                  <a:pt x="7233" y="6206"/>
                  <a:pt x="7242" y="6206"/>
                </a:cubicBezTo>
                <a:close/>
                <a:moveTo>
                  <a:pt x="3101" y="5504"/>
                </a:moveTo>
                <a:cubicBezTo>
                  <a:pt x="3360" y="5504"/>
                  <a:pt x="3582" y="5839"/>
                  <a:pt x="3340" y="6081"/>
                </a:cubicBezTo>
                <a:lnTo>
                  <a:pt x="2899" y="6522"/>
                </a:lnTo>
                <a:lnTo>
                  <a:pt x="3340" y="6963"/>
                </a:lnTo>
                <a:cubicBezTo>
                  <a:pt x="3582" y="7205"/>
                  <a:pt x="3360" y="7539"/>
                  <a:pt x="3101" y="7539"/>
                </a:cubicBezTo>
                <a:cubicBezTo>
                  <a:pt x="3023" y="7539"/>
                  <a:pt x="2941" y="7509"/>
                  <a:pt x="2868" y="7435"/>
                </a:cubicBezTo>
                <a:lnTo>
                  <a:pt x="2427" y="6994"/>
                </a:lnTo>
                <a:lnTo>
                  <a:pt x="2017" y="7435"/>
                </a:lnTo>
                <a:cubicBezTo>
                  <a:pt x="1944" y="7509"/>
                  <a:pt x="1862" y="7539"/>
                  <a:pt x="1784" y="7539"/>
                </a:cubicBezTo>
                <a:cubicBezTo>
                  <a:pt x="1525" y="7539"/>
                  <a:pt x="1303" y="7205"/>
                  <a:pt x="1545" y="6963"/>
                </a:cubicBezTo>
                <a:lnTo>
                  <a:pt x="1954" y="6522"/>
                </a:lnTo>
                <a:lnTo>
                  <a:pt x="1545" y="6081"/>
                </a:lnTo>
                <a:cubicBezTo>
                  <a:pt x="1303" y="5839"/>
                  <a:pt x="1525" y="5504"/>
                  <a:pt x="1784" y="5504"/>
                </a:cubicBezTo>
                <a:cubicBezTo>
                  <a:pt x="1862" y="5504"/>
                  <a:pt x="1944" y="5535"/>
                  <a:pt x="2017" y="5608"/>
                </a:cubicBezTo>
                <a:lnTo>
                  <a:pt x="2427" y="6049"/>
                </a:lnTo>
                <a:lnTo>
                  <a:pt x="2868" y="5608"/>
                </a:lnTo>
                <a:cubicBezTo>
                  <a:pt x="2941" y="5535"/>
                  <a:pt x="3023" y="5504"/>
                  <a:pt x="3101" y="5504"/>
                </a:cubicBezTo>
                <a:close/>
                <a:moveTo>
                  <a:pt x="7215" y="8916"/>
                </a:moveTo>
                <a:cubicBezTo>
                  <a:pt x="7625" y="8916"/>
                  <a:pt x="7625" y="9609"/>
                  <a:pt x="7215" y="9609"/>
                </a:cubicBezTo>
                <a:lnTo>
                  <a:pt x="4443" y="9609"/>
                </a:lnTo>
                <a:cubicBezTo>
                  <a:pt x="4002" y="9609"/>
                  <a:pt x="3970" y="8916"/>
                  <a:pt x="4443" y="8916"/>
                </a:cubicBezTo>
                <a:close/>
                <a:moveTo>
                  <a:pt x="2395" y="8254"/>
                </a:moveTo>
                <a:cubicBezTo>
                  <a:pt x="2962" y="8254"/>
                  <a:pt x="3435" y="8727"/>
                  <a:pt x="3435" y="9263"/>
                </a:cubicBezTo>
                <a:cubicBezTo>
                  <a:pt x="3435" y="9830"/>
                  <a:pt x="2994" y="10302"/>
                  <a:pt x="2395" y="10302"/>
                </a:cubicBezTo>
                <a:cubicBezTo>
                  <a:pt x="1860" y="10302"/>
                  <a:pt x="1387" y="9830"/>
                  <a:pt x="1387" y="9263"/>
                </a:cubicBezTo>
                <a:cubicBezTo>
                  <a:pt x="1387" y="8727"/>
                  <a:pt x="1860" y="8254"/>
                  <a:pt x="2395" y="8254"/>
                </a:cubicBezTo>
                <a:close/>
                <a:moveTo>
                  <a:pt x="3057" y="0"/>
                </a:moveTo>
                <a:cubicBezTo>
                  <a:pt x="2647" y="0"/>
                  <a:pt x="2238" y="252"/>
                  <a:pt x="2112" y="662"/>
                </a:cubicBezTo>
                <a:lnTo>
                  <a:pt x="1009" y="662"/>
                </a:lnTo>
                <a:cubicBezTo>
                  <a:pt x="473" y="662"/>
                  <a:pt x="1" y="1134"/>
                  <a:pt x="1" y="1670"/>
                </a:cubicBezTo>
                <a:lnTo>
                  <a:pt x="1" y="10617"/>
                </a:lnTo>
                <a:cubicBezTo>
                  <a:pt x="1" y="11153"/>
                  <a:pt x="473" y="11657"/>
                  <a:pt x="1009" y="11657"/>
                </a:cubicBezTo>
                <a:lnTo>
                  <a:pt x="7877" y="11657"/>
                </a:lnTo>
                <a:cubicBezTo>
                  <a:pt x="8413" y="11657"/>
                  <a:pt x="8885" y="11184"/>
                  <a:pt x="8885" y="10617"/>
                </a:cubicBezTo>
                <a:lnTo>
                  <a:pt x="8885" y="1670"/>
                </a:lnTo>
                <a:cubicBezTo>
                  <a:pt x="8885" y="1134"/>
                  <a:pt x="8476" y="662"/>
                  <a:pt x="7877" y="662"/>
                </a:cubicBezTo>
                <a:lnTo>
                  <a:pt x="6774" y="662"/>
                </a:lnTo>
                <a:cubicBezTo>
                  <a:pt x="6617" y="252"/>
                  <a:pt x="6270" y="0"/>
                  <a:pt x="582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714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1540184" y="181372"/>
            <a:ext cx="16290616" cy="1152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3200" b="1" dirty="0" err="1">
                <a:solidFill>
                  <a:schemeClr val="bg1"/>
                </a:solidFill>
              </a:rPr>
              <a:t>Daftar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Pengungkapan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terkait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</a:rPr>
              <a:t>ampak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</a:t>
            </a:r>
            <a:r>
              <a:rPr lang="en-US" sz="3200" b="1" dirty="0" err="1" smtClean="0">
                <a:solidFill>
                  <a:schemeClr val="bg1"/>
                </a:solidFill>
              </a:rPr>
              <a:t>andemi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COVID-19 </a:t>
            </a:r>
            <a:r>
              <a:rPr lang="en-SG" sz="3200" b="1" dirty="0" err="1">
                <a:solidFill>
                  <a:schemeClr val="bg1"/>
                </a:solidFill>
              </a:rPr>
              <a:t>dan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P</a:t>
            </a:r>
            <a:r>
              <a:rPr lang="en-SG" sz="3200" b="1" dirty="0" err="1" smtClean="0">
                <a:solidFill>
                  <a:schemeClr val="bg1"/>
                </a:solidFill>
              </a:rPr>
              <a:t>elaksanaan</a:t>
            </a:r>
            <a:r>
              <a:rPr lang="en-SG" sz="3200" b="1" dirty="0" smtClean="0">
                <a:solidFill>
                  <a:schemeClr val="bg1"/>
                </a:solidFill>
              </a:rPr>
              <a:t> </a:t>
            </a:r>
            <a:r>
              <a:rPr lang="en-SG" sz="3200" b="1" dirty="0">
                <a:solidFill>
                  <a:schemeClr val="bg1"/>
                </a:solidFill>
              </a:rPr>
              <a:t>PC-PEN </a:t>
            </a:r>
            <a:r>
              <a:rPr lang="en-SG" sz="3200" b="1" dirty="0" err="1">
                <a:solidFill>
                  <a:schemeClr val="bg1"/>
                </a:solidFill>
              </a:rPr>
              <a:t>dalam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CaLK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62100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Neraca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2476500"/>
          <a:ext cx="17297401" cy="7631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715"/>
                <a:gridCol w="3514011"/>
                <a:gridCol w="4465074"/>
                <a:gridCol w="8229601"/>
              </a:tblGrid>
              <a:tr h="2590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d.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Gedung dan Bangunan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Gedung dan Bangunan dalam rangka penanganan pandemi COVID-19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 Gedung dan Bangunan dalam rangka penanganan pandemi COVID-19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Gedung dan Bangunan per 31 Desember 2020 dan perbandingannya dengan 31 Desember 2019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Sumber perolehan Gedung dan Bangunan (Pembelian, TK-TM, atau Hibah)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e.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Peralatan dan Mesin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Peralatan dan Mesin dalam rangka penanganan pandemi COVID-19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Peralatan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Mesin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rangka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penanganan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pandemi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COVID-19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Peralatan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Mesin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31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Desember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perbandingannya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Desember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Sumber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perolehan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Peralatan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Mesin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Pembelian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TK-TM,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Hibah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812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f.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Aset Tetap Lainnya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Aset Tetap Lainnya dalam rangka penanganan pandemi COVID-19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Aset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Tetap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Lainnya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rangka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penanganan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pandemi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COVID-19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Aset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Tetap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Lainnya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31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Desember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perbandingannya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Desember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Sumber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perolehan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Aset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Tetap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Lainnya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Pembelian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TK-TM,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Hibah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80" y="1092017"/>
            <a:ext cx="2613520" cy="19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44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1540184" y="181372"/>
            <a:ext cx="16290616" cy="1152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3200" b="1" dirty="0" err="1">
                <a:solidFill>
                  <a:schemeClr val="bg1"/>
                </a:solidFill>
              </a:rPr>
              <a:t>Daftar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Pengungkapan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terkait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</a:rPr>
              <a:t>ampak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</a:t>
            </a:r>
            <a:r>
              <a:rPr lang="en-US" sz="3200" b="1" dirty="0" err="1" smtClean="0">
                <a:solidFill>
                  <a:schemeClr val="bg1"/>
                </a:solidFill>
              </a:rPr>
              <a:t>andemi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COVID-19 </a:t>
            </a:r>
            <a:r>
              <a:rPr lang="en-SG" sz="3200" b="1" dirty="0" err="1">
                <a:solidFill>
                  <a:schemeClr val="bg1"/>
                </a:solidFill>
              </a:rPr>
              <a:t>dan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P</a:t>
            </a:r>
            <a:r>
              <a:rPr lang="en-SG" sz="3200" b="1" dirty="0" err="1" smtClean="0">
                <a:solidFill>
                  <a:schemeClr val="bg1"/>
                </a:solidFill>
              </a:rPr>
              <a:t>elaksanaan</a:t>
            </a:r>
            <a:r>
              <a:rPr lang="en-SG" sz="3200" b="1" dirty="0" smtClean="0">
                <a:solidFill>
                  <a:schemeClr val="bg1"/>
                </a:solidFill>
              </a:rPr>
              <a:t> </a:t>
            </a:r>
            <a:r>
              <a:rPr lang="en-SG" sz="3200" b="1" dirty="0">
                <a:solidFill>
                  <a:schemeClr val="bg1"/>
                </a:solidFill>
              </a:rPr>
              <a:t>PC-PEN </a:t>
            </a:r>
            <a:r>
              <a:rPr lang="en-SG" sz="3200" b="1" dirty="0" err="1">
                <a:solidFill>
                  <a:schemeClr val="bg1"/>
                </a:solidFill>
              </a:rPr>
              <a:t>dalam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r>
              <a:rPr lang="en-SG" sz="3200" b="1" dirty="0" err="1">
                <a:solidFill>
                  <a:schemeClr val="bg1"/>
                </a:solidFill>
              </a:rPr>
              <a:t>CaLK</a:t>
            </a:r>
            <a:r>
              <a:rPr lang="en-SG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62100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Neraca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2476500"/>
          <a:ext cx="17297401" cy="7138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715"/>
                <a:gridCol w="3514011"/>
                <a:gridCol w="4465074"/>
                <a:gridCol w="8229601"/>
              </a:tblGrid>
              <a:tr h="2590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Konstruksi Dalam Pengerjaan (KDP)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Penyelesaian KDP yang terhambat sebagai dampak perubahan alokasi anggaran belanja modal.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Jumlah, nilai, dan jenis pekerjaan.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 pekerjaan sampai dengan Tahun 2020 dan perbandingan dengan Tahun 2019.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Penyebab tertundanya penyelesaian KDP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Kemungkinan tindak lanjut pengembangan atau penyelesaian KDP pada tahun anggaran berikutnya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Aset Lainnya – Aset Tak Berwujud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Aset Lainnya - Aset Tak Berwujud dalam rangka penanganan pandemi COVID-19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 Aset Tak Berwujud dalam rangka penanganan pandemi COVID-19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Aset Tak Berwujud per 31 Desember 2020 dan perbandingannya dengan 31 Desember 2019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Sumber perolehan Aset Tak Berwujud (Pembelian, TK-TM, atau Hibah)</a:t>
                      </a:r>
                    </a:p>
                  </a:txBody>
                  <a:tcPr marL="68580" marR="68580" marT="0" marB="0"/>
                </a:tc>
              </a:tr>
              <a:tr h="812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Utang Kepada Pihak Ketiga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Utang Kepada Pihak Ketiga yang berasal dari belanja penanganan pandemi COVID-19 yang secara signifikan belum terbayar.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31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Desember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perbandingannya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Desember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Wingdings" panose="05000000000000000000" pitchFamily="2" charset="2"/>
                        <a:buChar char=""/>
                        <a:tabLst>
                          <a:tab pos="266700" algn="l"/>
                        </a:tabLs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Kemungkinan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tindak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lanjut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penyelesaian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kewajiban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anggaran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berikutnya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80" y="1092017"/>
            <a:ext cx="2613520" cy="19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83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9497"/>
            <a:ext cx="4457700" cy="44577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39979" y="2111276"/>
            <a:ext cx="13162221" cy="7451823"/>
            <a:chOff x="4439979" y="3747061"/>
            <a:chExt cx="4739885" cy="3645360"/>
          </a:xfrm>
        </p:grpSpPr>
        <p:sp>
          <p:nvSpPr>
            <p:cNvPr id="6" name="Google Shape;2320;p27"/>
            <p:cNvSpPr/>
            <p:nvPr/>
          </p:nvSpPr>
          <p:spPr>
            <a:xfrm>
              <a:off x="4439979" y="3881229"/>
              <a:ext cx="1292714" cy="897365"/>
            </a:xfrm>
            <a:custGeom>
              <a:avLst/>
              <a:gdLst/>
              <a:ahLst/>
              <a:cxnLst/>
              <a:rect l="l" t="t" r="r" b="b"/>
              <a:pathLst>
                <a:path w="40284" h="27964" extrusionOk="0">
                  <a:moveTo>
                    <a:pt x="21061" y="0"/>
                  </a:moveTo>
                  <a:cubicBezTo>
                    <a:pt x="20776" y="0"/>
                    <a:pt x="20522" y="222"/>
                    <a:pt x="20522" y="538"/>
                  </a:cubicBezTo>
                  <a:lnTo>
                    <a:pt x="20522" y="26887"/>
                  </a:lnTo>
                  <a:lnTo>
                    <a:pt x="539" y="26887"/>
                  </a:lnTo>
                  <a:cubicBezTo>
                    <a:pt x="254" y="26887"/>
                    <a:pt x="1" y="27140"/>
                    <a:pt x="1" y="27425"/>
                  </a:cubicBezTo>
                  <a:cubicBezTo>
                    <a:pt x="1" y="27742"/>
                    <a:pt x="254" y="27964"/>
                    <a:pt x="539" y="27964"/>
                  </a:cubicBezTo>
                  <a:lnTo>
                    <a:pt x="21061" y="27964"/>
                  </a:lnTo>
                  <a:cubicBezTo>
                    <a:pt x="21377" y="27964"/>
                    <a:pt x="21631" y="27742"/>
                    <a:pt x="21631" y="27425"/>
                  </a:cubicBezTo>
                  <a:lnTo>
                    <a:pt x="21631" y="1077"/>
                  </a:lnTo>
                  <a:lnTo>
                    <a:pt x="39745" y="1077"/>
                  </a:lnTo>
                  <a:cubicBezTo>
                    <a:pt x="40062" y="1077"/>
                    <a:pt x="40284" y="823"/>
                    <a:pt x="40284" y="538"/>
                  </a:cubicBezTo>
                  <a:cubicBezTo>
                    <a:pt x="40284" y="222"/>
                    <a:pt x="40062" y="0"/>
                    <a:pt x="3974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21;p27"/>
            <p:cNvSpPr/>
            <p:nvPr/>
          </p:nvSpPr>
          <p:spPr>
            <a:xfrm>
              <a:off x="4439979" y="4667787"/>
              <a:ext cx="1292714" cy="466492"/>
            </a:xfrm>
            <a:custGeom>
              <a:avLst/>
              <a:gdLst/>
              <a:ahLst/>
              <a:cxnLst/>
              <a:rect l="l" t="t" r="r" b="b"/>
              <a:pathLst>
                <a:path w="40284" h="14537" extrusionOk="0">
                  <a:moveTo>
                    <a:pt x="28344" y="1"/>
                  </a:moveTo>
                  <a:cubicBezTo>
                    <a:pt x="28059" y="1"/>
                    <a:pt x="27806" y="222"/>
                    <a:pt x="27806" y="539"/>
                  </a:cubicBezTo>
                  <a:lnTo>
                    <a:pt x="27806" y="13460"/>
                  </a:lnTo>
                  <a:lnTo>
                    <a:pt x="539" y="13460"/>
                  </a:lnTo>
                  <a:cubicBezTo>
                    <a:pt x="254" y="13460"/>
                    <a:pt x="1" y="13713"/>
                    <a:pt x="1" y="13998"/>
                  </a:cubicBezTo>
                  <a:cubicBezTo>
                    <a:pt x="1" y="14315"/>
                    <a:pt x="254" y="14537"/>
                    <a:pt x="539" y="14537"/>
                  </a:cubicBezTo>
                  <a:lnTo>
                    <a:pt x="28344" y="14537"/>
                  </a:lnTo>
                  <a:cubicBezTo>
                    <a:pt x="28661" y="14537"/>
                    <a:pt x="28915" y="14315"/>
                    <a:pt x="28915" y="13998"/>
                  </a:cubicBezTo>
                  <a:lnTo>
                    <a:pt x="28915" y="1077"/>
                  </a:lnTo>
                  <a:lnTo>
                    <a:pt x="39745" y="1077"/>
                  </a:lnTo>
                  <a:cubicBezTo>
                    <a:pt x="40062" y="1077"/>
                    <a:pt x="40284" y="824"/>
                    <a:pt x="40284" y="539"/>
                  </a:cubicBezTo>
                  <a:cubicBezTo>
                    <a:pt x="40284" y="222"/>
                    <a:pt x="40062" y="1"/>
                    <a:pt x="3974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22;p27"/>
            <p:cNvSpPr/>
            <p:nvPr/>
          </p:nvSpPr>
          <p:spPr>
            <a:xfrm>
              <a:off x="4439979" y="5453351"/>
              <a:ext cx="1292714" cy="35620"/>
            </a:xfrm>
            <a:custGeom>
              <a:avLst/>
              <a:gdLst/>
              <a:ahLst/>
              <a:cxnLst/>
              <a:rect l="l" t="t" r="r" b="b"/>
              <a:pathLst>
                <a:path w="40284" h="1110" extrusionOk="0">
                  <a:moveTo>
                    <a:pt x="539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56"/>
                    <a:pt x="254" y="1109"/>
                    <a:pt x="539" y="1109"/>
                  </a:cubicBezTo>
                  <a:lnTo>
                    <a:pt x="39745" y="1109"/>
                  </a:lnTo>
                  <a:cubicBezTo>
                    <a:pt x="40062" y="1109"/>
                    <a:pt x="40284" y="856"/>
                    <a:pt x="40284" y="571"/>
                  </a:cubicBezTo>
                  <a:cubicBezTo>
                    <a:pt x="40284" y="254"/>
                    <a:pt x="40062" y="1"/>
                    <a:pt x="3974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23;p27"/>
            <p:cNvSpPr/>
            <p:nvPr/>
          </p:nvSpPr>
          <p:spPr>
            <a:xfrm>
              <a:off x="4439979" y="6161705"/>
              <a:ext cx="1292714" cy="900413"/>
            </a:xfrm>
            <a:custGeom>
              <a:avLst/>
              <a:gdLst/>
              <a:ahLst/>
              <a:cxnLst/>
              <a:rect l="l" t="t" r="r" b="b"/>
              <a:pathLst>
                <a:path w="40284" h="28059" extrusionOk="0">
                  <a:moveTo>
                    <a:pt x="539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55"/>
                    <a:pt x="254" y="1108"/>
                    <a:pt x="539" y="1108"/>
                  </a:cubicBezTo>
                  <a:lnTo>
                    <a:pt x="20522" y="1108"/>
                  </a:lnTo>
                  <a:lnTo>
                    <a:pt x="20522" y="27489"/>
                  </a:lnTo>
                  <a:cubicBezTo>
                    <a:pt x="20522" y="27805"/>
                    <a:pt x="20776" y="28059"/>
                    <a:pt x="21061" y="28059"/>
                  </a:cubicBezTo>
                  <a:lnTo>
                    <a:pt x="39745" y="28059"/>
                  </a:lnTo>
                  <a:cubicBezTo>
                    <a:pt x="40062" y="28059"/>
                    <a:pt x="40284" y="27805"/>
                    <a:pt x="40284" y="27489"/>
                  </a:cubicBezTo>
                  <a:cubicBezTo>
                    <a:pt x="40284" y="27204"/>
                    <a:pt x="40062" y="26950"/>
                    <a:pt x="39745" y="26950"/>
                  </a:cubicBezTo>
                  <a:lnTo>
                    <a:pt x="21631" y="26950"/>
                  </a:lnTo>
                  <a:lnTo>
                    <a:pt x="21631" y="570"/>
                  </a:lnTo>
                  <a:cubicBezTo>
                    <a:pt x="21631" y="253"/>
                    <a:pt x="21377" y="0"/>
                    <a:pt x="2106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24;p27"/>
            <p:cNvSpPr/>
            <p:nvPr/>
          </p:nvSpPr>
          <p:spPr>
            <a:xfrm>
              <a:off x="4439979" y="5808041"/>
              <a:ext cx="1292714" cy="467487"/>
            </a:xfrm>
            <a:custGeom>
              <a:avLst/>
              <a:gdLst/>
              <a:ahLst/>
              <a:cxnLst/>
              <a:rect l="l" t="t" r="r" b="b"/>
              <a:pathLst>
                <a:path w="40284" h="14568" extrusionOk="0">
                  <a:moveTo>
                    <a:pt x="539" y="0"/>
                  </a:moveTo>
                  <a:cubicBezTo>
                    <a:pt x="254" y="0"/>
                    <a:pt x="1" y="254"/>
                    <a:pt x="1" y="539"/>
                  </a:cubicBezTo>
                  <a:cubicBezTo>
                    <a:pt x="1" y="855"/>
                    <a:pt x="254" y="1077"/>
                    <a:pt x="539" y="1077"/>
                  </a:cubicBezTo>
                  <a:lnTo>
                    <a:pt x="27806" y="1077"/>
                  </a:lnTo>
                  <a:lnTo>
                    <a:pt x="27806" y="14030"/>
                  </a:lnTo>
                  <a:cubicBezTo>
                    <a:pt x="27806" y="14315"/>
                    <a:pt x="28059" y="14568"/>
                    <a:pt x="28344" y="14568"/>
                  </a:cubicBezTo>
                  <a:lnTo>
                    <a:pt x="39745" y="14568"/>
                  </a:lnTo>
                  <a:cubicBezTo>
                    <a:pt x="40062" y="14568"/>
                    <a:pt x="40284" y="14315"/>
                    <a:pt x="40284" y="14030"/>
                  </a:cubicBezTo>
                  <a:cubicBezTo>
                    <a:pt x="40284" y="13713"/>
                    <a:pt x="40062" y="13460"/>
                    <a:pt x="39745" y="13460"/>
                  </a:cubicBezTo>
                  <a:lnTo>
                    <a:pt x="28915" y="13460"/>
                  </a:lnTo>
                  <a:lnTo>
                    <a:pt x="28915" y="539"/>
                  </a:lnTo>
                  <a:cubicBezTo>
                    <a:pt x="28915" y="254"/>
                    <a:pt x="28661" y="0"/>
                    <a:pt x="2834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41;p27"/>
            <p:cNvSpPr/>
            <p:nvPr/>
          </p:nvSpPr>
          <p:spPr>
            <a:xfrm>
              <a:off x="5970305" y="4483037"/>
              <a:ext cx="368939" cy="417363"/>
            </a:xfrm>
            <a:custGeom>
              <a:avLst/>
              <a:gdLst/>
              <a:ahLst/>
              <a:cxnLst/>
              <a:rect l="l" t="t" r="r" b="b"/>
              <a:pathLst>
                <a:path w="11497" h="13006" extrusionOk="0">
                  <a:moveTo>
                    <a:pt x="11085" y="496"/>
                  </a:moveTo>
                  <a:lnTo>
                    <a:pt x="11085" y="9110"/>
                  </a:lnTo>
                  <a:cubicBezTo>
                    <a:pt x="11085" y="9839"/>
                    <a:pt x="10198" y="10409"/>
                    <a:pt x="9058" y="10409"/>
                  </a:cubicBezTo>
                  <a:cubicBezTo>
                    <a:pt x="7950" y="10409"/>
                    <a:pt x="7063" y="9839"/>
                    <a:pt x="7063" y="9110"/>
                  </a:cubicBezTo>
                  <a:cubicBezTo>
                    <a:pt x="7063" y="8414"/>
                    <a:pt x="7950" y="7844"/>
                    <a:pt x="9058" y="7844"/>
                  </a:cubicBezTo>
                  <a:cubicBezTo>
                    <a:pt x="9596" y="7844"/>
                    <a:pt x="10071" y="7970"/>
                    <a:pt x="10451" y="8192"/>
                  </a:cubicBezTo>
                  <a:cubicBezTo>
                    <a:pt x="10483" y="8208"/>
                    <a:pt x="10515" y="8216"/>
                    <a:pt x="10546" y="8216"/>
                  </a:cubicBezTo>
                  <a:cubicBezTo>
                    <a:pt x="10578" y="8216"/>
                    <a:pt x="10610" y="8208"/>
                    <a:pt x="10641" y="8192"/>
                  </a:cubicBezTo>
                  <a:cubicBezTo>
                    <a:pt x="10705" y="8160"/>
                    <a:pt x="10736" y="8097"/>
                    <a:pt x="10736" y="8034"/>
                  </a:cubicBezTo>
                  <a:lnTo>
                    <a:pt x="10736" y="3442"/>
                  </a:lnTo>
                  <a:cubicBezTo>
                    <a:pt x="10736" y="3378"/>
                    <a:pt x="10705" y="3315"/>
                    <a:pt x="10673" y="3283"/>
                  </a:cubicBezTo>
                  <a:cubicBezTo>
                    <a:pt x="10610" y="3252"/>
                    <a:pt x="10546" y="3252"/>
                    <a:pt x="10483" y="3252"/>
                  </a:cubicBezTo>
                  <a:lnTo>
                    <a:pt x="4561" y="5215"/>
                  </a:lnTo>
                  <a:cubicBezTo>
                    <a:pt x="4498" y="5247"/>
                    <a:pt x="4434" y="5342"/>
                    <a:pt x="4434" y="5405"/>
                  </a:cubicBezTo>
                  <a:lnTo>
                    <a:pt x="4434" y="11327"/>
                  </a:lnTo>
                  <a:cubicBezTo>
                    <a:pt x="4434" y="12055"/>
                    <a:pt x="3548" y="12626"/>
                    <a:pt x="2407" y="12626"/>
                  </a:cubicBezTo>
                  <a:cubicBezTo>
                    <a:pt x="1299" y="12626"/>
                    <a:pt x="412" y="12055"/>
                    <a:pt x="412" y="11327"/>
                  </a:cubicBezTo>
                  <a:cubicBezTo>
                    <a:pt x="412" y="10630"/>
                    <a:pt x="1299" y="10060"/>
                    <a:pt x="2407" y="10060"/>
                  </a:cubicBezTo>
                  <a:cubicBezTo>
                    <a:pt x="2914" y="10060"/>
                    <a:pt x="3421" y="10187"/>
                    <a:pt x="3801" y="10409"/>
                  </a:cubicBezTo>
                  <a:cubicBezTo>
                    <a:pt x="3833" y="10425"/>
                    <a:pt x="3864" y="10432"/>
                    <a:pt x="3896" y="10432"/>
                  </a:cubicBezTo>
                  <a:cubicBezTo>
                    <a:pt x="3928" y="10432"/>
                    <a:pt x="3959" y="10425"/>
                    <a:pt x="3991" y="10409"/>
                  </a:cubicBezTo>
                  <a:cubicBezTo>
                    <a:pt x="4054" y="10377"/>
                    <a:pt x="4086" y="10314"/>
                    <a:pt x="4086" y="10250"/>
                  </a:cubicBezTo>
                  <a:lnTo>
                    <a:pt x="4086" y="2808"/>
                  </a:lnTo>
                  <a:lnTo>
                    <a:pt x="11085" y="496"/>
                  </a:lnTo>
                  <a:close/>
                  <a:moveTo>
                    <a:pt x="11290" y="0"/>
                  </a:moveTo>
                  <a:cubicBezTo>
                    <a:pt x="11264" y="0"/>
                    <a:pt x="11238" y="8"/>
                    <a:pt x="11211" y="21"/>
                  </a:cubicBezTo>
                  <a:lnTo>
                    <a:pt x="3833" y="2460"/>
                  </a:lnTo>
                  <a:cubicBezTo>
                    <a:pt x="3769" y="2491"/>
                    <a:pt x="3706" y="2586"/>
                    <a:pt x="3706" y="2650"/>
                  </a:cubicBezTo>
                  <a:lnTo>
                    <a:pt x="3706" y="9902"/>
                  </a:lnTo>
                  <a:cubicBezTo>
                    <a:pt x="3326" y="9744"/>
                    <a:pt x="2883" y="9649"/>
                    <a:pt x="2407" y="9649"/>
                  </a:cubicBezTo>
                  <a:cubicBezTo>
                    <a:pt x="1077" y="9649"/>
                    <a:pt x="1" y="10377"/>
                    <a:pt x="1" y="11327"/>
                  </a:cubicBezTo>
                  <a:cubicBezTo>
                    <a:pt x="1" y="12277"/>
                    <a:pt x="1077" y="13006"/>
                    <a:pt x="2407" y="13006"/>
                  </a:cubicBezTo>
                  <a:cubicBezTo>
                    <a:pt x="3769" y="13006"/>
                    <a:pt x="4846" y="12277"/>
                    <a:pt x="4846" y="11327"/>
                  </a:cubicBezTo>
                  <a:lnTo>
                    <a:pt x="4846" y="5563"/>
                  </a:lnTo>
                  <a:lnTo>
                    <a:pt x="10356" y="3727"/>
                  </a:lnTo>
                  <a:lnTo>
                    <a:pt x="10356" y="7685"/>
                  </a:lnTo>
                  <a:cubicBezTo>
                    <a:pt x="9976" y="7527"/>
                    <a:pt x="9533" y="7432"/>
                    <a:pt x="9058" y="7432"/>
                  </a:cubicBezTo>
                  <a:cubicBezTo>
                    <a:pt x="7728" y="7432"/>
                    <a:pt x="6651" y="8192"/>
                    <a:pt x="6651" y="9110"/>
                  </a:cubicBezTo>
                  <a:cubicBezTo>
                    <a:pt x="6651" y="10060"/>
                    <a:pt x="7728" y="10789"/>
                    <a:pt x="9058" y="10789"/>
                  </a:cubicBezTo>
                  <a:cubicBezTo>
                    <a:pt x="10420" y="10789"/>
                    <a:pt x="11497" y="10060"/>
                    <a:pt x="11497" y="9110"/>
                  </a:cubicBezTo>
                  <a:lnTo>
                    <a:pt x="11497" y="211"/>
                  </a:lnTo>
                  <a:cubicBezTo>
                    <a:pt x="11497" y="148"/>
                    <a:pt x="11465" y="85"/>
                    <a:pt x="11402" y="53"/>
                  </a:cubicBezTo>
                  <a:cubicBezTo>
                    <a:pt x="11364" y="16"/>
                    <a:pt x="11327" y="0"/>
                    <a:pt x="1129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42;p27"/>
            <p:cNvSpPr/>
            <p:nvPr/>
          </p:nvSpPr>
          <p:spPr>
            <a:xfrm>
              <a:off x="5941841" y="3747061"/>
              <a:ext cx="425866" cy="302865"/>
            </a:xfrm>
            <a:custGeom>
              <a:avLst/>
              <a:gdLst/>
              <a:ahLst/>
              <a:cxnLst/>
              <a:rect l="l" t="t" r="r" b="b"/>
              <a:pathLst>
                <a:path w="13271" h="9438" extrusionOk="0">
                  <a:moveTo>
                    <a:pt x="8140" y="412"/>
                  </a:moveTo>
                  <a:cubicBezTo>
                    <a:pt x="9882" y="412"/>
                    <a:pt x="11338" y="1837"/>
                    <a:pt x="11338" y="3611"/>
                  </a:cubicBezTo>
                  <a:cubicBezTo>
                    <a:pt x="11338" y="3801"/>
                    <a:pt x="11307" y="3991"/>
                    <a:pt x="11275" y="4181"/>
                  </a:cubicBezTo>
                  <a:cubicBezTo>
                    <a:pt x="11275" y="4276"/>
                    <a:pt x="11307" y="4339"/>
                    <a:pt x="11402" y="4403"/>
                  </a:cubicBezTo>
                  <a:cubicBezTo>
                    <a:pt x="12289" y="4814"/>
                    <a:pt x="12859" y="5669"/>
                    <a:pt x="12859" y="6619"/>
                  </a:cubicBezTo>
                  <a:cubicBezTo>
                    <a:pt x="12859" y="7950"/>
                    <a:pt x="11750" y="9058"/>
                    <a:pt x="10388" y="9058"/>
                  </a:cubicBezTo>
                  <a:lnTo>
                    <a:pt x="2851" y="9058"/>
                  </a:lnTo>
                  <a:cubicBezTo>
                    <a:pt x="1711" y="9058"/>
                    <a:pt x="698" y="8235"/>
                    <a:pt x="476" y="7094"/>
                  </a:cubicBezTo>
                  <a:lnTo>
                    <a:pt x="444" y="6999"/>
                  </a:lnTo>
                  <a:cubicBezTo>
                    <a:pt x="413" y="6873"/>
                    <a:pt x="381" y="6746"/>
                    <a:pt x="381" y="6619"/>
                  </a:cubicBezTo>
                  <a:cubicBezTo>
                    <a:pt x="381" y="5669"/>
                    <a:pt x="951" y="4814"/>
                    <a:pt x="1806" y="4403"/>
                  </a:cubicBezTo>
                  <a:cubicBezTo>
                    <a:pt x="1869" y="4371"/>
                    <a:pt x="1933" y="4308"/>
                    <a:pt x="1933" y="4244"/>
                  </a:cubicBezTo>
                  <a:cubicBezTo>
                    <a:pt x="1964" y="3484"/>
                    <a:pt x="2344" y="2787"/>
                    <a:pt x="2978" y="2344"/>
                  </a:cubicBezTo>
                  <a:cubicBezTo>
                    <a:pt x="3389" y="2059"/>
                    <a:pt x="3865" y="1901"/>
                    <a:pt x="4371" y="1901"/>
                  </a:cubicBezTo>
                  <a:cubicBezTo>
                    <a:pt x="4625" y="1901"/>
                    <a:pt x="4910" y="1964"/>
                    <a:pt x="5163" y="2027"/>
                  </a:cubicBezTo>
                  <a:cubicBezTo>
                    <a:pt x="5188" y="2036"/>
                    <a:pt x="5214" y="2040"/>
                    <a:pt x="5238" y="2040"/>
                  </a:cubicBezTo>
                  <a:cubicBezTo>
                    <a:pt x="5304" y="2040"/>
                    <a:pt x="5361" y="2010"/>
                    <a:pt x="5385" y="1964"/>
                  </a:cubicBezTo>
                  <a:cubicBezTo>
                    <a:pt x="5986" y="982"/>
                    <a:pt x="7031" y="412"/>
                    <a:pt x="8140" y="412"/>
                  </a:cubicBezTo>
                  <a:close/>
                  <a:moveTo>
                    <a:pt x="8140" y="1"/>
                  </a:moveTo>
                  <a:cubicBezTo>
                    <a:pt x="6936" y="1"/>
                    <a:pt x="5796" y="634"/>
                    <a:pt x="5131" y="1616"/>
                  </a:cubicBezTo>
                  <a:cubicBezTo>
                    <a:pt x="4873" y="1546"/>
                    <a:pt x="4612" y="1511"/>
                    <a:pt x="4353" y="1511"/>
                  </a:cubicBezTo>
                  <a:cubicBezTo>
                    <a:pt x="3787" y="1511"/>
                    <a:pt x="3234" y="1680"/>
                    <a:pt x="2756" y="2027"/>
                  </a:cubicBezTo>
                  <a:cubicBezTo>
                    <a:pt x="2059" y="2502"/>
                    <a:pt x="1616" y="3263"/>
                    <a:pt x="1553" y="4118"/>
                  </a:cubicBezTo>
                  <a:cubicBezTo>
                    <a:pt x="603" y="4593"/>
                    <a:pt x="1" y="5574"/>
                    <a:pt x="1" y="6619"/>
                  </a:cubicBezTo>
                  <a:cubicBezTo>
                    <a:pt x="1" y="6778"/>
                    <a:pt x="33" y="6936"/>
                    <a:pt x="64" y="7094"/>
                  </a:cubicBezTo>
                  <a:lnTo>
                    <a:pt x="96" y="7158"/>
                  </a:lnTo>
                  <a:cubicBezTo>
                    <a:pt x="349" y="8488"/>
                    <a:pt x="1521" y="9438"/>
                    <a:pt x="2851" y="9438"/>
                  </a:cubicBezTo>
                  <a:lnTo>
                    <a:pt x="10388" y="9438"/>
                  </a:lnTo>
                  <a:cubicBezTo>
                    <a:pt x="11972" y="9438"/>
                    <a:pt x="13270" y="8171"/>
                    <a:pt x="13270" y="6619"/>
                  </a:cubicBezTo>
                  <a:cubicBezTo>
                    <a:pt x="13270" y="5574"/>
                    <a:pt x="12637" y="4593"/>
                    <a:pt x="11687" y="4086"/>
                  </a:cubicBezTo>
                  <a:cubicBezTo>
                    <a:pt x="11718" y="3928"/>
                    <a:pt x="11718" y="3769"/>
                    <a:pt x="11718" y="3611"/>
                  </a:cubicBezTo>
                  <a:cubicBezTo>
                    <a:pt x="11718" y="1616"/>
                    <a:pt x="10103" y="1"/>
                    <a:pt x="8140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2343;p27"/>
            <p:cNvGrpSpPr/>
            <p:nvPr/>
          </p:nvGrpSpPr>
          <p:grpSpPr>
            <a:xfrm>
              <a:off x="5960133" y="6868487"/>
              <a:ext cx="389284" cy="351161"/>
              <a:chOff x="5623840" y="4212584"/>
              <a:chExt cx="389284" cy="351161"/>
            </a:xfrm>
          </p:grpSpPr>
          <p:sp>
            <p:nvSpPr>
              <p:cNvPr id="19" name="Google Shape;2344;p27"/>
              <p:cNvSpPr/>
              <p:nvPr/>
            </p:nvSpPr>
            <p:spPr>
              <a:xfrm>
                <a:off x="5679740" y="4347234"/>
                <a:ext cx="277482" cy="216511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6747" extrusionOk="0">
                    <a:moveTo>
                      <a:pt x="191" y="1"/>
                    </a:moveTo>
                    <a:cubicBezTo>
                      <a:pt x="96" y="1"/>
                      <a:pt x="1" y="64"/>
                      <a:pt x="1" y="191"/>
                    </a:cubicBezTo>
                    <a:lnTo>
                      <a:pt x="1" y="6556"/>
                    </a:lnTo>
                    <a:cubicBezTo>
                      <a:pt x="1" y="6651"/>
                      <a:pt x="96" y="6746"/>
                      <a:pt x="191" y="6746"/>
                    </a:cubicBezTo>
                    <a:lnTo>
                      <a:pt x="8456" y="6746"/>
                    </a:lnTo>
                    <a:cubicBezTo>
                      <a:pt x="8551" y="6746"/>
                      <a:pt x="8646" y="6651"/>
                      <a:pt x="8646" y="6556"/>
                    </a:cubicBezTo>
                    <a:lnTo>
                      <a:pt x="8646" y="191"/>
                    </a:lnTo>
                    <a:cubicBezTo>
                      <a:pt x="8646" y="64"/>
                      <a:pt x="8551" y="1"/>
                      <a:pt x="8456" y="1"/>
                    </a:cubicBezTo>
                    <a:cubicBezTo>
                      <a:pt x="8330" y="1"/>
                      <a:pt x="8235" y="64"/>
                      <a:pt x="8235" y="191"/>
                    </a:cubicBezTo>
                    <a:lnTo>
                      <a:pt x="8235" y="6366"/>
                    </a:lnTo>
                    <a:lnTo>
                      <a:pt x="381" y="6366"/>
                    </a:lnTo>
                    <a:lnTo>
                      <a:pt x="381" y="191"/>
                    </a:lnTo>
                    <a:cubicBezTo>
                      <a:pt x="381" y="64"/>
                      <a:pt x="317" y="1"/>
                      <a:pt x="191" y="1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345;p27"/>
              <p:cNvSpPr/>
              <p:nvPr/>
            </p:nvSpPr>
            <p:spPr>
              <a:xfrm>
                <a:off x="5623840" y="4212584"/>
                <a:ext cx="389284" cy="199985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32" extrusionOk="0">
                    <a:moveTo>
                      <a:pt x="6066" y="1"/>
                    </a:moveTo>
                    <a:cubicBezTo>
                      <a:pt x="6018" y="1"/>
                      <a:pt x="5971" y="17"/>
                      <a:pt x="5923" y="48"/>
                    </a:cubicBezTo>
                    <a:lnTo>
                      <a:pt x="96" y="5875"/>
                    </a:lnTo>
                    <a:cubicBezTo>
                      <a:pt x="1" y="5970"/>
                      <a:pt x="1" y="6097"/>
                      <a:pt x="96" y="6160"/>
                    </a:cubicBezTo>
                    <a:cubicBezTo>
                      <a:pt x="128" y="6192"/>
                      <a:pt x="191" y="6224"/>
                      <a:pt x="223" y="6224"/>
                    </a:cubicBezTo>
                    <a:cubicBezTo>
                      <a:pt x="286" y="6224"/>
                      <a:pt x="349" y="6192"/>
                      <a:pt x="381" y="6160"/>
                    </a:cubicBezTo>
                    <a:lnTo>
                      <a:pt x="6050" y="492"/>
                    </a:lnTo>
                    <a:lnTo>
                      <a:pt x="11750" y="6160"/>
                    </a:lnTo>
                    <a:cubicBezTo>
                      <a:pt x="11798" y="6208"/>
                      <a:pt x="11853" y="6232"/>
                      <a:pt x="11905" y="6232"/>
                    </a:cubicBezTo>
                    <a:cubicBezTo>
                      <a:pt x="11956" y="6232"/>
                      <a:pt x="12004" y="6208"/>
                      <a:pt x="12035" y="6160"/>
                    </a:cubicBezTo>
                    <a:cubicBezTo>
                      <a:pt x="12130" y="6097"/>
                      <a:pt x="12130" y="5970"/>
                      <a:pt x="12035" y="5875"/>
                    </a:cubicBezTo>
                    <a:lnTo>
                      <a:pt x="6208" y="48"/>
                    </a:lnTo>
                    <a:cubicBezTo>
                      <a:pt x="6161" y="17"/>
                      <a:pt x="6113" y="1"/>
                      <a:pt x="6066" y="1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346;p27"/>
              <p:cNvSpPr/>
              <p:nvPr/>
            </p:nvSpPr>
            <p:spPr>
              <a:xfrm>
                <a:off x="5755954" y="4399059"/>
                <a:ext cx="125055" cy="164686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5132" extrusionOk="0">
                    <a:moveTo>
                      <a:pt x="3485" y="381"/>
                    </a:moveTo>
                    <a:lnTo>
                      <a:pt x="3485" y="4751"/>
                    </a:lnTo>
                    <a:lnTo>
                      <a:pt x="381" y="4751"/>
                    </a:lnTo>
                    <a:lnTo>
                      <a:pt x="381" y="381"/>
                    </a:lnTo>
                    <a:close/>
                    <a:moveTo>
                      <a:pt x="191" y="1"/>
                    </a:moveTo>
                    <a:cubicBezTo>
                      <a:pt x="96" y="1"/>
                      <a:pt x="1" y="96"/>
                      <a:pt x="1" y="191"/>
                    </a:cubicBezTo>
                    <a:lnTo>
                      <a:pt x="1" y="4941"/>
                    </a:lnTo>
                    <a:cubicBezTo>
                      <a:pt x="1" y="5036"/>
                      <a:pt x="96" y="5131"/>
                      <a:pt x="191" y="5131"/>
                    </a:cubicBezTo>
                    <a:lnTo>
                      <a:pt x="3706" y="5131"/>
                    </a:lnTo>
                    <a:cubicBezTo>
                      <a:pt x="3801" y="5131"/>
                      <a:pt x="3896" y="5036"/>
                      <a:pt x="3896" y="4941"/>
                    </a:cubicBezTo>
                    <a:lnTo>
                      <a:pt x="3896" y="191"/>
                    </a:lnTo>
                    <a:cubicBezTo>
                      <a:pt x="3896" y="96"/>
                      <a:pt x="3801" y="1"/>
                      <a:pt x="3706" y="1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352;p27"/>
            <p:cNvGrpSpPr/>
            <p:nvPr/>
          </p:nvGrpSpPr>
          <p:grpSpPr>
            <a:xfrm>
              <a:off x="5971332" y="6083735"/>
              <a:ext cx="366885" cy="351642"/>
              <a:chOff x="5635039" y="3421438"/>
              <a:chExt cx="366885" cy="351642"/>
            </a:xfrm>
          </p:grpSpPr>
          <p:sp>
            <p:nvSpPr>
              <p:cNvPr id="28" name="Google Shape;2353;p27"/>
              <p:cNvSpPr/>
              <p:nvPr/>
            </p:nvSpPr>
            <p:spPr>
              <a:xfrm>
                <a:off x="5635039" y="3479360"/>
                <a:ext cx="366885" cy="293720"/>
              </a:xfrm>
              <a:custGeom>
                <a:avLst/>
                <a:gdLst/>
                <a:ahLst/>
                <a:cxnLst/>
                <a:rect l="l" t="t" r="r" b="b"/>
                <a:pathLst>
                  <a:path w="11433" h="9153" extrusionOk="0">
                    <a:moveTo>
                      <a:pt x="190" y="1"/>
                    </a:moveTo>
                    <a:cubicBezTo>
                      <a:pt x="95" y="1"/>
                      <a:pt x="0" y="96"/>
                      <a:pt x="0" y="191"/>
                    </a:cubicBezTo>
                    <a:lnTo>
                      <a:pt x="0" y="8963"/>
                    </a:lnTo>
                    <a:cubicBezTo>
                      <a:pt x="0" y="9058"/>
                      <a:pt x="95" y="9153"/>
                      <a:pt x="190" y="9153"/>
                    </a:cubicBezTo>
                    <a:lnTo>
                      <a:pt x="11211" y="9153"/>
                    </a:lnTo>
                    <a:cubicBezTo>
                      <a:pt x="11338" y="9153"/>
                      <a:pt x="11433" y="9058"/>
                      <a:pt x="11433" y="8963"/>
                    </a:cubicBezTo>
                    <a:lnTo>
                      <a:pt x="11433" y="191"/>
                    </a:lnTo>
                    <a:cubicBezTo>
                      <a:pt x="11433" y="96"/>
                      <a:pt x="11338" y="1"/>
                      <a:pt x="11211" y="1"/>
                    </a:cubicBezTo>
                    <a:lnTo>
                      <a:pt x="9818" y="1"/>
                    </a:lnTo>
                    <a:cubicBezTo>
                      <a:pt x="9691" y="1"/>
                      <a:pt x="9628" y="96"/>
                      <a:pt x="9628" y="191"/>
                    </a:cubicBezTo>
                    <a:cubicBezTo>
                      <a:pt x="9628" y="317"/>
                      <a:pt x="9691" y="412"/>
                      <a:pt x="9818" y="412"/>
                    </a:cubicBezTo>
                    <a:lnTo>
                      <a:pt x="11021" y="412"/>
                    </a:lnTo>
                    <a:lnTo>
                      <a:pt x="11021" y="8773"/>
                    </a:lnTo>
                    <a:lnTo>
                      <a:pt x="412" y="8773"/>
                    </a:lnTo>
                    <a:lnTo>
                      <a:pt x="412" y="412"/>
                    </a:lnTo>
                    <a:lnTo>
                      <a:pt x="1615" y="412"/>
                    </a:lnTo>
                    <a:cubicBezTo>
                      <a:pt x="1710" y="412"/>
                      <a:pt x="1805" y="317"/>
                      <a:pt x="1805" y="191"/>
                    </a:cubicBezTo>
                    <a:cubicBezTo>
                      <a:pt x="1805" y="96"/>
                      <a:pt x="1710" y="1"/>
                      <a:pt x="1615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354;p27"/>
              <p:cNvSpPr/>
              <p:nvPr/>
            </p:nvSpPr>
            <p:spPr>
              <a:xfrm>
                <a:off x="5725469" y="3479360"/>
                <a:ext cx="186026" cy="13253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413" extrusionOk="0">
                    <a:moveTo>
                      <a:pt x="191" y="1"/>
                    </a:moveTo>
                    <a:cubicBezTo>
                      <a:pt x="96" y="1"/>
                      <a:pt x="1" y="96"/>
                      <a:pt x="1" y="191"/>
                    </a:cubicBezTo>
                    <a:cubicBezTo>
                      <a:pt x="1" y="317"/>
                      <a:pt x="96" y="412"/>
                      <a:pt x="191" y="412"/>
                    </a:cubicBezTo>
                    <a:lnTo>
                      <a:pt x="5575" y="412"/>
                    </a:lnTo>
                    <a:cubicBezTo>
                      <a:pt x="5701" y="412"/>
                      <a:pt x="5796" y="317"/>
                      <a:pt x="5796" y="191"/>
                    </a:cubicBezTo>
                    <a:cubicBezTo>
                      <a:pt x="5796" y="96"/>
                      <a:pt x="5701" y="1"/>
                      <a:pt x="5575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355;p27"/>
              <p:cNvSpPr/>
              <p:nvPr/>
            </p:nvSpPr>
            <p:spPr>
              <a:xfrm>
                <a:off x="5680767" y="3421438"/>
                <a:ext cx="57955" cy="94537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2946" extrusionOk="0">
                    <a:moveTo>
                      <a:pt x="1394" y="412"/>
                    </a:moveTo>
                    <a:lnTo>
                      <a:pt x="1394" y="2534"/>
                    </a:lnTo>
                    <a:lnTo>
                      <a:pt x="380" y="2534"/>
                    </a:lnTo>
                    <a:lnTo>
                      <a:pt x="380" y="412"/>
                    </a:lnTo>
                    <a:close/>
                    <a:moveTo>
                      <a:pt x="190" y="0"/>
                    </a:moveTo>
                    <a:cubicBezTo>
                      <a:pt x="64" y="0"/>
                      <a:pt x="0" y="95"/>
                      <a:pt x="0" y="191"/>
                    </a:cubicBezTo>
                    <a:lnTo>
                      <a:pt x="0" y="2756"/>
                    </a:lnTo>
                    <a:cubicBezTo>
                      <a:pt x="0" y="2851"/>
                      <a:pt x="64" y="2946"/>
                      <a:pt x="190" y="2946"/>
                    </a:cubicBezTo>
                    <a:lnTo>
                      <a:pt x="1584" y="2946"/>
                    </a:lnTo>
                    <a:cubicBezTo>
                      <a:pt x="1711" y="2946"/>
                      <a:pt x="1806" y="2851"/>
                      <a:pt x="1806" y="2756"/>
                    </a:cubicBezTo>
                    <a:lnTo>
                      <a:pt x="1806" y="191"/>
                    </a:lnTo>
                    <a:cubicBezTo>
                      <a:pt x="1806" y="95"/>
                      <a:pt x="1711" y="0"/>
                      <a:pt x="1584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356;p27"/>
              <p:cNvSpPr/>
              <p:nvPr/>
            </p:nvSpPr>
            <p:spPr>
              <a:xfrm>
                <a:off x="5898241" y="3421438"/>
                <a:ext cx="57955" cy="94537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2946" extrusionOk="0">
                    <a:moveTo>
                      <a:pt x="1426" y="412"/>
                    </a:moveTo>
                    <a:lnTo>
                      <a:pt x="1426" y="2534"/>
                    </a:lnTo>
                    <a:lnTo>
                      <a:pt x="412" y="2534"/>
                    </a:lnTo>
                    <a:lnTo>
                      <a:pt x="412" y="412"/>
                    </a:lnTo>
                    <a:close/>
                    <a:moveTo>
                      <a:pt x="191" y="0"/>
                    </a:moveTo>
                    <a:cubicBezTo>
                      <a:pt x="96" y="0"/>
                      <a:pt x="1" y="95"/>
                      <a:pt x="1" y="191"/>
                    </a:cubicBezTo>
                    <a:lnTo>
                      <a:pt x="1" y="2756"/>
                    </a:lnTo>
                    <a:cubicBezTo>
                      <a:pt x="1" y="2851"/>
                      <a:pt x="96" y="2946"/>
                      <a:pt x="191" y="2946"/>
                    </a:cubicBezTo>
                    <a:lnTo>
                      <a:pt x="1616" y="2946"/>
                    </a:lnTo>
                    <a:cubicBezTo>
                      <a:pt x="1711" y="2946"/>
                      <a:pt x="1806" y="2851"/>
                      <a:pt x="1806" y="2756"/>
                    </a:cubicBezTo>
                    <a:lnTo>
                      <a:pt x="1806" y="191"/>
                    </a:lnTo>
                    <a:cubicBezTo>
                      <a:pt x="1806" y="95"/>
                      <a:pt x="1711" y="0"/>
                      <a:pt x="1616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357;p27"/>
              <p:cNvSpPr/>
              <p:nvPr/>
            </p:nvSpPr>
            <p:spPr>
              <a:xfrm>
                <a:off x="5672649" y="3559649"/>
                <a:ext cx="75219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344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412" y="1964"/>
                    </a:lnTo>
                    <a:lnTo>
                      <a:pt x="412" y="412"/>
                    </a:lnTo>
                    <a:close/>
                    <a:moveTo>
                      <a:pt x="190" y="0"/>
                    </a:moveTo>
                    <a:cubicBezTo>
                      <a:pt x="95" y="0"/>
                      <a:pt x="0" y="95"/>
                      <a:pt x="0" y="222"/>
                    </a:cubicBezTo>
                    <a:lnTo>
                      <a:pt x="0" y="2154"/>
                    </a:lnTo>
                    <a:cubicBezTo>
                      <a:pt x="0" y="2249"/>
                      <a:pt x="95" y="2344"/>
                      <a:pt x="190" y="2344"/>
                    </a:cubicBezTo>
                    <a:lnTo>
                      <a:pt x="2154" y="2344"/>
                    </a:lnTo>
                    <a:cubicBezTo>
                      <a:pt x="2249" y="2344"/>
                      <a:pt x="2344" y="2249"/>
                      <a:pt x="2344" y="2154"/>
                    </a:cubicBezTo>
                    <a:lnTo>
                      <a:pt x="2344" y="222"/>
                    </a:lnTo>
                    <a:cubicBezTo>
                      <a:pt x="2344" y="95"/>
                      <a:pt x="2249" y="0"/>
                      <a:pt x="2154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358;p27"/>
              <p:cNvSpPr/>
              <p:nvPr/>
            </p:nvSpPr>
            <p:spPr>
              <a:xfrm>
                <a:off x="5781369" y="3559649"/>
                <a:ext cx="74224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344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381" y="1964"/>
                    </a:lnTo>
                    <a:lnTo>
                      <a:pt x="381" y="412"/>
                    </a:lnTo>
                    <a:close/>
                    <a:moveTo>
                      <a:pt x="191" y="0"/>
                    </a:moveTo>
                    <a:cubicBezTo>
                      <a:pt x="64" y="0"/>
                      <a:pt x="1" y="95"/>
                      <a:pt x="1" y="222"/>
                    </a:cubicBezTo>
                    <a:lnTo>
                      <a:pt x="1" y="2154"/>
                    </a:lnTo>
                    <a:cubicBezTo>
                      <a:pt x="1" y="2249"/>
                      <a:pt x="64" y="2344"/>
                      <a:pt x="191" y="2344"/>
                    </a:cubicBezTo>
                    <a:lnTo>
                      <a:pt x="2122" y="2344"/>
                    </a:lnTo>
                    <a:cubicBezTo>
                      <a:pt x="2217" y="2344"/>
                      <a:pt x="2312" y="2249"/>
                      <a:pt x="2312" y="2154"/>
                    </a:cubicBezTo>
                    <a:lnTo>
                      <a:pt x="2312" y="222"/>
                    </a:lnTo>
                    <a:cubicBezTo>
                      <a:pt x="2312" y="95"/>
                      <a:pt x="2249" y="0"/>
                      <a:pt x="2122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359;p27"/>
              <p:cNvSpPr/>
              <p:nvPr/>
            </p:nvSpPr>
            <p:spPr>
              <a:xfrm>
                <a:off x="5889096" y="3559649"/>
                <a:ext cx="75251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344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412" y="1964"/>
                    </a:lnTo>
                    <a:lnTo>
                      <a:pt x="412" y="412"/>
                    </a:lnTo>
                    <a:close/>
                    <a:moveTo>
                      <a:pt x="191" y="0"/>
                    </a:moveTo>
                    <a:cubicBezTo>
                      <a:pt x="96" y="0"/>
                      <a:pt x="1" y="95"/>
                      <a:pt x="1" y="222"/>
                    </a:cubicBezTo>
                    <a:lnTo>
                      <a:pt x="1" y="2154"/>
                    </a:lnTo>
                    <a:cubicBezTo>
                      <a:pt x="1" y="2249"/>
                      <a:pt x="96" y="2344"/>
                      <a:pt x="191" y="2344"/>
                    </a:cubicBezTo>
                    <a:lnTo>
                      <a:pt x="2122" y="2344"/>
                    </a:lnTo>
                    <a:cubicBezTo>
                      <a:pt x="2249" y="2344"/>
                      <a:pt x="2344" y="2249"/>
                      <a:pt x="2344" y="2154"/>
                    </a:cubicBezTo>
                    <a:lnTo>
                      <a:pt x="2344" y="222"/>
                    </a:lnTo>
                    <a:cubicBezTo>
                      <a:pt x="2344" y="95"/>
                      <a:pt x="2249" y="0"/>
                      <a:pt x="2122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360;p27"/>
              <p:cNvSpPr/>
              <p:nvPr/>
            </p:nvSpPr>
            <p:spPr>
              <a:xfrm>
                <a:off x="5672649" y="3651106"/>
                <a:ext cx="75219" cy="75251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345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412" y="1964"/>
                    </a:lnTo>
                    <a:lnTo>
                      <a:pt x="412" y="412"/>
                    </a:lnTo>
                    <a:close/>
                    <a:moveTo>
                      <a:pt x="190" y="1"/>
                    </a:moveTo>
                    <a:cubicBezTo>
                      <a:pt x="95" y="1"/>
                      <a:pt x="0" y="96"/>
                      <a:pt x="0" y="222"/>
                    </a:cubicBezTo>
                    <a:lnTo>
                      <a:pt x="0" y="2154"/>
                    </a:lnTo>
                    <a:cubicBezTo>
                      <a:pt x="0" y="2249"/>
                      <a:pt x="95" y="2344"/>
                      <a:pt x="190" y="2344"/>
                    </a:cubicBezTo>
                    <a:lnTo>
                      <a:pt x="2154" y="2344"/>
                    </a:lnTo>
                    <a:cubicBezTo>
                      <a:pt x="2249" y="2344"/>
                      <a:pt x="2344" y="2249"/>
                      <a:pt x="2344" y="2154"/>
                    </a:cubicBezTo>
                    <a:lnTo>
                      <a:pt x="2344" y="222"/>
                    </a:lnTo>
                    <a:cubicBezTo>
                      <a:pt x="2344" y="96"/>
                      <a:pt x="2249" y="1"/>
                      <a:pt x="2154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361;p27"/>
              <p:cNvSpPr/>
              <p:nvPr/>
            </p:nvSpPr>
            <p:spPr>
              <a:xfrm>
                <a:off x="5781369" y="3651106"/>
                <a:ext cx="74224" cy="75251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345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381" y="1964"/>
                    </a:lnTo>
                    <a:lnTo>
                      <a:pt x="381" y="412"/>
                    </a:lnTo>
                    <a:close/>
                    <a:moveTo>
                      <a:pt x="191" y="1"/>
                    </a:moveTo>
                    <a:cubicBezTo>
                      <a:pt x="64" y="1"/>
                      <a:pt x="1" y="96"/>
                      <a:pt x="1" y="222"/>
                    </a:cubicBezTo>
                    <a:lnTo>
                      <a:pt x="1" y="2154"/>
                    </a:lnTo>
                    <a:cubicBezTo>
                      <a:pt x="1" y="2249"/>
                      <a:pt x="64" y="2344"/>
                      <a:pt x="191" y="2344"/>
                    </a:cubicBezTo>
                    <a:lnTo>
                      <a:pt x="2122" y="2344"/>
                    </a:lnTo>
                    <a:cubicBezTo>
                      <a:pt x="2217" y="2344"/>
                      <a:pt x="2312" y="2249"/>
                      <a:pt x="2312" y="2154"/>
                    </a:cubicBezTo>
                    <a:lnTo>
                      <a:pt x="2312" y="222"/>
                    </a:lnTo>
                    <a:cubicBezTo>
                      <a:pt x="2312" y="96"/>
                      <a:pt x="2249" y="1"/>
                      <a:pt x="2122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362;p27"/>
              <p:cNvSpPr/>
              <p:nvPr/>
            </p:nvSpPr>
            <p:spPr>
              <a:xfrm>
                <a:off x="5889096" y="3651106"/>
                <a:ext cx="75251" cy="75251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345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412" y="1964"/>
                    </a:lnTo>
                    <a:lnTo>
                      <a:pt x="412" y="412"/>
                    </a:lnTo>
                    <a:close/>
                    <a:moveTo>
                      <a:pt x="191" y="1"/>
                    </a:moveTo>
                    <a:cubicBezTo>
                      <a:pt x="96" y="1"/>
                      <a:pt x="1" y="96"/>
                      <a:pt x="1" y="222"/>
                    </a:cubicBezTo>
                    <a:lnTo>
                      <a:pt x="1" y="2154"/>
                    </a:lnTo>
                    <a:cubicBezTo>
                      <a:pt x="1" y="2249"/>
                      <a:pt x="96" y="2344"/>
                      <a:pt x="191" y="2344"/>
                    </a:cubicBezTo>
                    <a:lnTo>
                      <a:pt x="2122" y="2344"/>
                    </a:lnTo>
                    <a:cubicBezTo>
                      <a:pt x="2249" y="2344"/>
                      <a:pt x="2344" y="2249"/>
                      <a:pt x="2344" y="2154"/>
                    </a:cubicBezTo>
                    <a:lnTo>
                      <a:pt x="2344" y="222"/>
                    </a:lnTo>
                    <a:cubicBezTo>
                      <a:pt x="2344" y="96"/>
                      <a:pt x="2249" y="1"/>
                      <a:pt x="2122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2326;p27"/>
            <p:cNvSpPr/>
            <p:nvPr/>
          </p:nvSpPr>
          <p:spPr>
            <a:xfrm>
              <a:off x="5715396" y="4336490"/>
              <a:ext cx="3464468" cy="697187"/>
            </a:xfrm>
            <a:custGeom>
              <a:avLst/>
              <a:gdLst/>
              <a:ahLst/>
              <a:cxnLst/>
              <a:rect l="l" t="t" r="r" b="b"/>
              <a:pathLst>
                <a:path w="107961" h="21726" extrusionOk="0">
                  <a:moveTo>
                    <a:pt x="10863" y="1"/>
                  </a:moveTo>
                  <a:cubicBezTo>
                    <a:pt x="4877" y="1"/>
                    <a:pt x="0" y="4878"/>
                    <a:pt x="0" y="10863"/>
                  </a:cubicBezTo>
                  <a:cubicBezTo>
                    <a:pt x="0" y="16849"/>
                    <a:pt x="4877" y="21726"/>
                    <a:pt x="10863" y="21726"/>
                  </a:cubicBezTo>
                  <a:lnTo>
                    <a:pt x="107960" y="21726"/>
                  </a:lnTo>
                  <a:lnTo>
                    <a:pt x="107960" y="1"/>
                  </a:ln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C4C4C4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28;p27"/>
            <p:cNvSpPr/>
            <p:nvPr/>
          </p:nvSpPr>
          <p:spPr>
            <a:xfrm>
              <a:off x="5715396" y="5909670"/>
              <a:ext cx="3464468" cy="696160"/>
            </a:xfrm>
            <a:custGeom>
              <a:avLst/>
              <a:gdLst/>
              <a:ahLst/>
              <a:cxnLst/>
              <a:rect l="l" t="t" r="r" b="b"/>
              <a:pathLst>
                <a:path w="107961" h="21694" extrusionOk="0">
                  <a:moveTo>
                    <a:pt x="10863" y="0"/>
                  </a:moveTo>
                  <a:cubicBezTo>
                    <a:pt x="4877" y="0"/>
                    <a:pt x="0" y="4845"/>
                    <a:pt x="0" y="10831"/>
                  </a:cubicBezTo>
                  <a:cubicBezTo>
                    <a:pt x="0" y="16848"/>
                    <a:pt x="4877" y="21693"/>
                    <a:pt x="10863" y="21693"/>
                  </a:cubicBezTo>
                  <a:lnTo>
                    <a:pt x="107960" y="21693"/>
                  </a:lnTo>
                  <a:lnTo>
                    <a:pt x="107960" y="0"/>
                  </a:ln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C4C4C4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29;p27"/>
            <p:cNvSpPr/>
            <p:nvPr/>
          </p:nvSpPr>
          <p:spPr>
            <a:xfrm>
              <a:off x="5715396" y="6696228"/>
              <a:ext cx="3464468" cy="696193"/>
            </a:xfrm>
            <a:custGeom>
              <a:avLst/>
              <a:gdLst/>
              <a:ahLst/>
              <a:cxnLst/>
              <a:rect l="l" t="t" r="r" b="b"/>
              <a:pathLst>
                <a:path w="107961" h="21695" extrusionOk="0">
                  <a:moveTo>
                    <a:pt x="10863" y="1"/>
                  </a:moveTo>
                  <a:cubicBezTo>
                    <a:pt x="4877" y="1"/>
                    <a:pt x="0" y="4846"/>
                    <a:pt x="0" y="10832"/>
                  </a:cubicBezTo>
                  <a:cubicBezTo>
                    <a:pt x="0" y="16849"/>
                    <a:pt x="4877" y="21694"/>
                    <a:pt x="10863" y="21694"/>
                  </a:cubicBezTo>
                  <a:lnTo>
                    <a:pt x="107960" y="21694"/>
                  </a:lnTo>
                  <a:lnTo>
                    <a:pt x="107960" y="1"/>
                  </a:ln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C4C4C4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-17721" y="3086100"/>
            <a:ext cx="4457700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Catatan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LRA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3" name="Google Shape;2326;p27"/>
          <p:cNvSpPr/>
          <p:nvPr/>
        </p:nvSpPr>
        <p:spPr>
          <a:xfrm>
            <a:off x="7978443" y="1682184"/>
            <a:ext cx="9620506" cy="1425186"/>
          </a:xfrm>
          <a:custGeom>
            <a:avLst/>
            <a:gdLst/>
            <a:ahLst/>
            <a:cxnLst/>
            <a:rect l="l" t="t" r="r" b="b"/>
            <a:pathLst>
              <a:path w="107961" h="21726" extrusionOk="0">
                <a:moveTo>
                  <a:pt x="10863" y="1"/>
                </a:moveTo>
                <a:cubicBezTo>
                  <a:pt x="4877" y="1"/>
                  <a:pt x="0" y="4878"/>
                  <a:pt x="0" y="10863"/>
                </a:cubicBezTo>
                <a:cubicBezTo>
                  <a:pt x="0" y="16849"/>
                  <a:pt x="4877" y="21726"/>
                  <a:pt x="10863" y="21726"/>
                </a:cubicBezTo>
                <a:lnTo>
                  <a:pt x="107960" y="21726"/>
                </a:lnTo>
                <a:lnTo>
                  <a:pt x="107960" y="1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Rectangle 43"/>
          <p:cNvSpPr/>
          <p:nvPr/>
        </p:nvSpPr>
        <p:spPr>
          <a:xfrm>
            <a:off x="8458200" y="17907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alokasi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PC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PEN 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8459972" y="340742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alokasi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PC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PEN yang </a:t>
            </a:r>
            <a:r>
              <a:rPr lang="en-US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8554581" y="6633465"/>
            <a:ext cx="9144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Koreksi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berpedoman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8554581" y="8300719"/>
            <a:ext cx="8895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kendala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dilakukannya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revisi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ralat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akun-akun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2400" dirty="0"/>
          </a:p>
        </p:txBody>
      </p:sp>
      <p:sp>
        <p:nvSpPr>
          <p:cNvPr id="49" name="Text Placeholder 1"/>
          <p:cNvSpPr txBox="1">
            <a:spLocks/>
          </p:cNvSpPr>
          <p:nvPr/>
        </p:nvSpPr>
        <p:spPr>
          <a:xfrm>
            <a:off x="1540184" y="266700"/>
            <a:ext cx="16747817" cy="1152128"/>
          </a:xfrm>
          <a:prstGeom prst="rect">
            <a:avLst/>
          </a:prstGeom>
        </p:spPr>
        <p:txBody>
          <a:bodyPr/>
          <a:lstStyle/>
          <a:p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Pelaporan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dan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Pengungkapan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Program PC-PEN</a:t>
            </a:r>
            <a:endParaRPr lang="en-US" sz="44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33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25453" y="1562100"/>
            <a:ext cx="3589747" cy="6502354"/>
            <a:chOff x="4439979" y="3881229"/>
            <a:chExt cx="1292714" cy="3180889"/>
          </a:xfrm>
        </p:grpSpPr>
        <p:sp>
          <p:nvSpPr>
            <p:cNvPr id="6" name="Google Shape;2320;p27"/>
            <p:cNvSpPr/>
            <p:nvPr/>
          </p:nvSpPr>
          <p:spPr>
            <a:xfrm>
              <a:off x="4439979" y="3881229"/>
              <a:ext cx="1292714" cy="897365"/>
            </a:xfrm>
            <a:custGeom>
              <a:avLst/>
              <a:gdLst/>
              <a:ahLst/>
              <a:cxnLst/>
              <a:rect l="l" t="t" r="r" b="b"/>
              <a:pathLst>
                <a:path w="40284" h="27964" extrusionOk="0">
                  <a:moveTo>
                    <a:pt x="21061" y="0"/>
                  </a:moveTo>
                  <a:cubicBezTo>
                    <a:pt x="20776" y="0"/>
                    <a:pt x="20522" y="222"/>
                    <a:pt x="20522" y="538"/>
                  </a:cubicBezTo>
                  <a:lnTo>
                    <a:pt x="20522" y="26887"/>
                  </a:lnTo>
                  <a:lnTo>
                    <a:pt x="539" y="26887"/>
                  </a:lnTo>
                  <a:cubicBezTo>
                    <a:pt x="254" y="26887"/>
                    <a:pt x="1" y="27140"/>
                    <a:pt x="1" y="27425"/>
                  </a:cubicBezTo>
                  <a:cubicBezTo>
                    <a:pt x="1" y="27742"/>
                    <a:pt x="254" y="27964"/>
                    <a:pt x="539" y="27964"/>
                  </a:cubicBezTo>
                  <a:lnTo>
                    <a:pt x="21061" y="27964"/>
                  </a:lnTo>
                  <a:cubicBezTo>
                    <a:pt x="21377" y="27964"/>
                    <a:pt x="21631" y="27742"/>
                    <a:pt x="21631" y="27425"/>
                  </a:cubicBezTo>
                  <a:lnTo>
                    <a:pt x="21631" y="1077"/>
                  </a:lnTo>
                  <a:lnTo>
                    <a:pt x="39745" y="1077"/>
                  </a:lnTo>
                  <a:cubicBezTo>
                    <a:pt x="40062" y="1077"/>
                    <a:pt x="40284" y="823"/>
                    <a:pt x="40284" y="538"/>
                  </a:cubicBezTo>
                  <a:cubicBezTo>
                    <a:pt x="40284" y="222"/>
                    <a:pt x="40062" y="0"/>
                    <a:pt x="3974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21;p27"/>
            <p:cNvSpPr/>
            <p:nvPr/>
          </p:nvSpPr>
          <p:spPr>
            <a:xfrm>
              <a:off x="4439979" y="4667787"/>
              <a:ext cx="1292714" cy="466492"/>
            </a:xfrm>
            <a:custGeom>
              <a:avLst/>
              <a:gdLst/>
              <a:ahLst/>
              <a:cxnLst/>
              <a:rect l="l" t="t" r="r" b="b"/>
              <a:pathLst>
                <a:path w="40284" h="14537" extrusionOk="0">
                  <a:moveTo>
                    <a:pt x="28344" y="1"/>
                  </a:moveTo>
                  <a:cubicBezTo>
                    <a:pt x="28059" y="1"/>
                    <a:pt x="27806" y="222"/>
                    <a:pt x="27806" y="539"/>
                  </a:cubicBezTo>
                  <a:lnTo>
                    <a:pt x="27806" y="13460"/>
                  </a:lnTo>
                  <a:lnTo>
                    <a:pt x="539" y="13460"/>
                  </a:lnTo>
                  <a:cubicBezTo>
                    <a:pt x="254" y="13460"/>
                    <a:pt x="1" y="13713"/>
                    <a:pt x="1" y="13998"/>
                  </a:cubicBezTo>
                  <a:cubicBezTo>
                    <a:pt x="1" y="14315"/>
                    <a:pt x="254" y="14537"/>
                    <a:pt x="539" y="14537"/>
                  </a:cubicBezTo>
                  <a:lnTo>
                    <a:pt x="28344" y="14537"/>
                  </a:lnTo>
                  <a:cubicBezTo>
                    <a:pt x="28661" y="14537"/>
                    <a:pt x="28915" y="14315"/>
                    <a:pt x="28915" y="13998"/>
                  </a:cubicBezTo>
                  <a:lnTo>
                    <a:pt x="28915" y="1077"/>
                  </a:lnTo>
                  <a:lnTo>
                    <a:pt x="39745" y="1077"/>
                  </a:lnTo>
                  <a:cubicBezTo>
                    <a:pt x="40062" y="1077"/>
                    <a:pt x="40284" y="824"/>
                    <a:pt x="40284" y="539"/>
                  </a:cubicBezTo>
                  <a:cubicBezTo>
                    <a:pt x="40284" y="222"/>
                    <a:pt x="40062" y="1"/>
                    <a:pt x="3974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22;p27"/>
            <p:cNvSpPr/>
            <p:nvPr/>
          </p:nvSpPr>
          <p:spPr>
            <a:xfrm>
              <a:off x="4439979" y="5453351"/>
              <a:ext cx="1292714" cy="35620"/>
            </a:xfrm>
            <a:custGeom>
              <a:avLst/>
              <a:gdLst/>
              <a:ahLst/>
              <a:cxnLst/>
              <a:rect l="l" t="t" r="r" b="b"/>
              <a:pathLst>
                <a:path w="40284" h="1110" extrusionOk="0">
                  <a:moveTo>
                    <a:pt x="539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56"/>
                    <a:pt x="254" y="1109"/>
                    <a:pt x="539" y="1109"/>
                  </a:cubicBezTo>
                  <a:lnTo>
                    <a:pt x="39745" y="1109"/>
                  </a:lnTo>
                  <a:cubicBezTo>
                    <a:pt x="40062" y="1109"/>
                    <a:pt x="40284" y="856"/>
                    <a:pt x="40284" y="571"/>
                  </a:cubicBezTo>
                  <a:cubicBezTo>
                    <a:pt x="40284" y="254"/>
                    <a:pt x="40062" y="1"/>
                    <a:pt x="3974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23;p27"/>
            <p:cNvSpPr/>
            <p:nvPr/>
          </p:nvSpPr>
          <p:spPr>
            <a:xfrm>
              <a:off x="4439979" y="6161705"/>
              <a:ext cx="1292714" cy="900413"/>
            </a:xfrm>
            <a:custGeom>
              <a:avLst/>
              <a:gdLst/>
              <a:ahLst/>
              <a:cxnLst/>
              <a:rect l="l" t="t" r="r" b="b"/>
              <a:pathLst>
                <a:path w="40284" h="28059" extrusionOk="0">
                  <a:moveTo>
                    <a:pt x="539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55"/>
                    <a:pt x="254" y="1108"/>
                    <a:pt x="539" y="1108"/>
                  </a:cubicBezTo>
                  <a:lnTo>
                    <a:pt x="20522" y="1108"/>
                  </a:lnTo>
                  <a:lnTo>
                    <a:pt x="20522" y="27489"/>
                  </a:lnTo>
                  <a:cubicBezTo>
                    <a:pt x="20522" y="27805"/>
                    <a:pt x="20776" y="28059"/>
                    <a:pt x="21061" y="28059"/>
                  </a:cubicBezTo>
                  <a:lnTo>
                    <a:pt x="39745" y="28059"/>
                  </a:lnTo>
                  <a:cubicBezTo>
                    <a:pt x="40062" y="28059"/>
                    <a:pt x="40284" y="27805"/>
                    <a:pt x="40284" y="27489"/>
                  </a:cubicBezTo>
                  <a:cubicBezTo>
                    <a:pt x="40284" y="27204"/>
                    <a:pt x="40062" y="26950"/>
                    <a:pt x="39745" y="26950"/>
                  </a:cubicBezTo>
                  <a:lnTo>
                    <a:pt x="21631" y="26950"/>
                  </a:lnTo>
                  <a:lnTo>
                    <a:pt x="21631" y="570"/>
                  </a:lnTo>
                  <a:cubicBezTo>
                    <a:pt x="21631" y="253"/>
                    <a:pt x="21377" y="0"/>
                    <a:pt x="2106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24;p27"/>
            <p:cNvSpPr/>
            <p:nvPr/>
          </p:nvSpPr>
          <p:spPr>
            <a:xfrm>
              <a:off x="4439979" y="5808041"/>
              <a:ext cx="1292714" cy="467487"/>
            </a:xfrm>
            <a:custGeom>
              <a:avLst/>
              <a:gdLst/>
              <a:ahLst/>
              <a:cxnLst/>
              <a:rect l="l" t="t" r="r" b="b"/>
              <a:pathLst>
                <a:path w="40284" h="14568" extrusionOk="0">
                  <a:moveTo>
                    <a:pt x="539" y="0"/>
                  </a:moveTo>
                  <a:cubicBezTo>
                    <a:pt x="254" y="0"/>
                    <a:pt x="1" y="254"/>
                    <a:pt x="1" y="539"/>
                  </a:cubicBezTo>
                  <a:cubicBezTo>
                    <a:pt x="1" y="855"/>
                    <a:pt x="254" y="1077"/>
                    <a:pt x="539" y="1077"/>
                  </a:cubicBezTo>
                  <a:lnTo>
                    <a:pt x="27806" y="1077"/>
                  </a:lnTo>
                  <a:lnTo>
                    <a:pt x="27806" y="14030"/>
                  </a:lnTo>
                  <a:cubicBezTo>
                    <a:pt x="27806" y="14315"/>
                    <a:pt x="28059" y="14568"/>
                    <a:pt x="28344" y="14568"/>
                  </a:cubicBezTo>
                  <a:lnTo>
                    <a:pt x="39745" y="14568"/>
                  </a:lnTo>
                  <a:cubicBezTo>
                    <a:pt x="40062" y="14568"/>
                    <a:pt x="40284" y="14315"/>
                    <a:pt x="40284" y="14030"/>
                  </a:cubicBezTo>
                  <a:cubicBezTo>
                    <a:pt x="40284" y="13713"/>
                    <a:pt x="40062" y="13460"/>
                    <a:pt x="39745" y="13460"/>
                  </a:cubicBezTo>
                  <a:lnTo>
                    <a:pt x="28915" y="13460"/>
                  </a:lnTo>
                  <a:lnTo>
                    <a:pt x="28915" y="539"/>
                  </a:lnTo>
                  <a:cubicBezTo>
                    <a:pt x="28915" y="254"/>
                    <a:pt x="28661" y="0"/>
                    <a:pt x="2834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3" y="3256055"/>
            <a:ext cx="4457700" cy="4457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332" y="2262659"/>
            <a:ext cx="4457700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Catatan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LRA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9" name="Text Placeholder 1"/>
          <p:cNvSpPr txBox="1">
            <a:spLocks/>
          </p:cNvSpPr>
          <p:nvPr/>
        </p:nvSpPr>
        <p:spPr>
          <a:xfrm>
            <a:off x="1540184" y="266700"/>
            <a:ext cx="16747817" cy="1152128"/>
          </a:xfrm>
          <a:prstGeom prst="rect">
            <a:avLst/>
          </a:prstGeom>
        </p:spPr>
        <p:txBody>
          <a:bodyPr/>
          <a:lstStyle/>
          <a:p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Pelaporan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dan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Pengungkapan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Program PC-PEN</a:t>
            </a:r>
            <a:endParaRPr lang="en-US" sz="44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7721" y="7081778"/>
            <a:ext cx="73329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Kendala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dilakukannya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ralat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B.1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berdampak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minus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521111</a:t>
            </a:r>
          </a:p>
          <a:p>
            <a:pPr marL="180340" algn="just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B.2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berdampak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minus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521211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B.3 =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(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Modal)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pengadaan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peralatan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persediaan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rangka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(SPM/SP2D)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141115"/>
              </p:ext>
            </p:extLst>
          </p:nvPr>
        </p:nvGraphicFramePr>
        <p:xfrm>
          <a:off x="7561520" y="1519875"/>
          <a:ext cx="10040680" cy="855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4" imgW="4934023" imgH="5610093" progId="Excel.Sheet.12">
                  <p:embed/>
                </p:oleObj>
              </mc:Choice>
              <mc:Fallback>
                <p:oleObj name="Worksheet" r:id="rId4" imgW="4934023" imgH="56100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1520" y="1519875"/>
                        <a:ext cx="10040680" cy="8557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793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27271" y="378573"/>
            <a:ext cx="169625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lnSpc>
                <a:spcPct val="90000"/>
              </a:lnSpc>
              <a:spcBef>
                <a:spcPts val="1500"/>
              </a:spcBef>
              <a:defRPr/>
            </a:pP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Belanja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Barang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untuk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Diserahkan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Kepada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Masyarakat</a:t>
            </a:r>
            <a:r>
              <a:rPr lang="en-ID" sz="36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/</a:t>
            </a:r>
            <a:r>
              <a:rPr lang="en-ID" sz="3600" b="1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Pemda</a:t>
            </a:r>
            <a:r>
              <a:rPr lang="en-ID" sz="36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endParaRPr lang="en-US" altLang="ko-KR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14" descr="Policies and Guidelines | Research Integrity and Assur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" y="1463932"/>
            <a:ext cx="1885679" cy="14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7751" y="1471639"/>
            <a:ext cx="161954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 smtClean="0"/>
              <a:t>Surat</a:t>
            </a:r>
            <a:r>
              <a:rPr lang="en-US" sz="2700" dirty="0" smtClean="0"/>
              <a:t> </a:t>
            </a:r>
            <a:r>
              <a:rPr lang="en-US" sz="2700" dirty="0" err="1"/>
              <a:t>Dirjen</a:t>
            </a:r>
            <a:r>
              <a:rPr lang="en-US" sz="2700" dirty="0"/>
              <a:t> </a:t>
            </a:r>
            <a:r>
              <a:rPr lang="en-US" sz="2700" dirty="0" err="1"/>
              <a:t>Perbendaharaan</a:t>
            </a:r>
            <a:r>
              <a:rPr lang="en-US" sz="2700" dirty="0"/>
              <a:t> </a:t>
            </a:r>
            <a:r>
              <a:rPr lang="en-US" sz="2700" dirty="0" err="1"/>
              <a:t>nomor</a:t>
            </a:r>
            <a:r>
              <a:rPr lang="en-US" sz="2700" dirty="0"/>
              <a:t> S-950/PB/2020 </a:t>
            </a:r>
            <a:r>
              <a:rPr lang="en-US" sz="2700" dirty="0" err="1"/>
              <a:t>tanggal</a:t>
            </a:r>
            <a:r>
              <a:rPr lang="en-US" sz="2700" dirty="0"/>
              <a:t> 30 </a:t>
            </a:r>
            <a:r>
              <a:rPr lang="en-US" sz="2700" dirty="0" err="1"/>
              <a:t>Desember</a:t>
            </a:r>
            <a:r>
              <a:rPr lang="en-US" sz="2700" dirty="0"/>
              <a:t> 2020</a:t>
            </a:r>
          </a:p>
          <a:p>
            <a:r>
              <a:rPr lang="en-US" sz="2700" dirty="0" err="1"/>
              <a:t>Tentang</a:t>
            </a:r>
            <a:r>
              <a:rPr lang="en-US" sz="2700" dirty="0"/>
              <a:t> </a:t>
            </a:r>
            <a:r>
              <a:rPr lang="en-US" sz="2700" dirty="0" err="1"/>
              <a:t>Kebijakan</a:t>
            </a:r>
            <a:r>
              <a:rPr lang="en-US" sz="2700" dirty="0"/>
              <a:t> </a:t>
            </a:r>
            <a:r>
              <a:rPr lang="en-US" sz="2700" dirty="0" err="1"/>
              <a:t>Akuntansi</a:t>
            </a:r>
            <a:r>
              <a:rPr lang="en-US" sz="2700" dirty="0"/>
              <a:t> </a:t>
            </a:r>
            <a:r>
              <a:rPr lang="en-US" sz="2700" dirty="0" err="1"/>
              <a:t>atas</a:t>
            </a:r>
            <a:r>
              <a:rPr lang="en-US" sz="2700" dirty="0"/>
              <a:t> </a:t>
            </a:r>
            <a:r>
              <a:rPr lang="en-US" sz="2700" dirty="0" err="1"/>
              <a:t>Belanja</a:t>
            </a:r>
            <a:r>
              <a:rPr lang="en-US" sz="2700" dirty="0"/>
              <a:t> </a:t>
            </a:r>
            <a:r>
              <a:rPr lang="en-US" sz="2700" dirty="0" err="1"/>
              <a:t>dengan</a:t>
            </a:r>
            <a:r>
              <a:rPr lang="en-US" sz="2700" dirty="0"/>
              <a:t> </a:t>
            </a:r>
            <a:r>
              <a:rPr lang="en-US" sz="2700" dirty="0" err="1"/>
              <a:t>Tujuan</a:t>
            </a:r>
            <a:r>
              <a:rPr lang="en-US" sz="2700" dirty="0"/>
              <a:t> </a:t>
            </a:r>
            <a:r>
              <a:rPr lang="en-US" sz="2700" dirty="0" err="1"/>
              <a:t>untuk</a:t>
            </a:r>
            <a:r>
              <a:rPr lang="en-US" sz="2700" dirty="0"/>
              <a:t> </a:t>
            </a:r>
            <a:r>
              <a:rPr lang="en-US" sz="2700" dirty="0" err="1"/>
              <a:t>Diserahkan</a:t>
            </a:r>
            <a:r>
              <a:rPr lang="en-US" sz="2700" dirty="0"/>
              <a:t> </a:t>
            </a:r>
            <a:r>
              <a:rPr lang="en-US" sz="2700" dirty="0" err="1"/>
              <a:t>kepada</a:t>
            </a:r>
            <a:r>
              <a:rPr lang="en-US" sz="2700" dirty="0"/>
              <a:t> </a:t>
            </a:r>
            <a:r>
              <a:rPr lang="en-US" sz="2700" dirty="0" err="1" smtClean="0"/>
              <a:t>Masyarakat</a:t>
            </a:r>
            <a:r>
              <a:rPr lang="en-US" sz="2700" dirty="0" smtClean="0"/>
              <a:t>/</a:t>
            </a:r>
            <a:r>
              <a:rPr lang="en-US" sz="2700" dirty="0" err="1" smtClean="0"/>
              <a:t>Pemda</a:t>
            </a:r>
            <a:r>
              <a:rPr lang="en-US" sz="2700" dirty="0" smtClean="0"/>
              <a:t> </a:t>
            </a:r>
            <a:r>
              <a:rPr lang="en-US" sz="2700" dirty="0" err="1"/>
              <a:t>untuk</a:t>
            </a:r>
            <a:r>
              <a:rPr lang="en-US" sz="2700" dirty="0"/>
              <a:t> </a:t>
            </a:r>
            <a:r>
              <a:rPr lang="en-US" sz="2700" dirty="0" err="1"/>
              <a:t>diterapkan</a:t>
            </a:r>
            <a:r>
              <a:rPr lang="en-US" sz="2700" dirty="0"/>
              <a:t> </a:t>
            </a:r>
            <a:r>
              <a:rPr lang="en-US" sz="2700" dirty="0" err="1"/>
              <a:t>dalam</a:t>
            </a:r>
            <a:r>
              <a:rPr lang="en-US" sz="2700" dirty="0"/>
              <a:t> </a:t>
            </a:r>
            <a:r>
              <a:rPr lang="en-US" sz="2700" dirty="0" err="1"/>
              <a:t>Penyusunan</a:t>
            </a:r>
            <a:r>
              <a:rPr lang="en-US" sz="2700" dirty="0"/>
              <a:t> LK </a:t>
            </a:r>
            <a:r>
              <a:rPr lang="en-US" sz="2700" dirty="0" err="1"/>
              <a:t>Tahun</a:t>
            </a:r>
            <a:r>
              <a:rPr lang="en-US" sz="2700" dirty="0"/>
              <a:t> 2020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Selanjutnya</a:t>
            </a: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943972" y="3846728"/>
            <a:ext cx="8951495" cy="25622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ectangle 8"/>
          <p:cNvSpPr/>
          <p:nvPr/>
        </p:nvSpPr>
        <p:spPr>
          <a:xfrm>
            <a:off x="943970" y="7184859"/>
            <a:ext cx="8951495" cy="291164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0" name="Picture 8" descr="SOLIDARITAS - Sistem Online Data Penerima Bantuan Sos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395" y="4873039"/>
            <a:ext cx="9010377" cy="541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943970" y="3089891"/>
            <a:ext cx="5280413" cy="95758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/>
              <a:t>BENTUK UANG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43970" y="6601137"/>
            <a:ext cx="5264325" cy="95758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/>
              <a:t>BENTUK BARANG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9290" y="3998139"/>
            <a:ext cx="9169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ISU: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Apakah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seluruh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pertanggungjawaban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dari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penerima</a:t>
            </a:r>
            <a:r>
              <a:rPr lang="en-US" sz="3600" dirty="0">
                <a:solidFill>
                  <a:schemeClr val="bg1"/>
                </a:solidFill>
              </a:rPr>
              <a:t> dana </a:t>
            </a:r>
            <a:r>
              <a:rPr lang="en-US" sz="3600" dirty="0" err="1">
                <a:solidFill>
                  <a:schemeClr val="bg1"/>
                </a:solidFill>
              </a:rPr>
              <a:t>telah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diterima</a:t>
            </a:r>
            <a:r>
              <a:rPr lang="en-US" sz="3600" dirty="0">
                <a:solidFill>
                  <a:schemeClr val="bg1"/>
                </a:solidFill>
              </a:rPr>
              <a:t> ?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3970" y="7267889"/>
            <a:ext cx="916969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ISU: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chemeClr val="bg1"/>
                </a:solidFill>
              </a:rPr>
              <a:t>Pencatatan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barang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tersebut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pada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neraca</a:t>
            </a:r>
            <a:r>
              <a:rPr lang="en-US" sz="2700" dirty="0">
                <a:solidFill>
                  <a:schemeClr val="bg1"/>
                </a:solidFill>
              </a:rPr>
              <a:t> (</a:t>
            </a:r>
            <a:r>
              <a:rPr lang="en-US" sz="2700" dirty="0" err="1">
                <a:solidFill>
                  <a:schemeClr val="bg1"/>
                </a:solidFill>
              </a:rPr>
              <a:t>dicatat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sebagai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Persediaan</a:t>
            </a:r>
            <a:r>
              <a:rPr lang="en-US" sz="2700" dirty="0">
                <a:solidFill>
                  <a:schemeClr val="bg1"/>
                </a:solidFill>
              </a:rPr>
              <a:t>/</a:t>
            </a:r>
            <a:r>
              <a:rPr lang="en-US" sz="2700" dirty="0" err="1">
                <a:solidFill>
                  <a:schemeClr val="bg1"/>
                </a:solidFill>
              </a:rPr>
              <a:t>Aset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Tetap</a:t>
            </a:r>
            <a:r>
              <a:rPr lang="en-US" sz="2700" dirty="0">
                <a:solidFill>
                  <a:schemeClr val="bg1"/>
                </a:solidFill>
              </a:rPr>
              <a:t>/</a:t>
            </a:r>
            <a:r>
              <a:rPr lang="en-US" sz="2700" dirty="0" err="1">
                <a:solidFill>
                  <a:schemeClr val="bg1"/>
                </a:solidFill>
              </a:rPr>
              <a:t>Aset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Lainnya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atau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bahkan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tidak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dicatat</a:t>
            </a:r>
            <a:endParaRPr lang="en-US" sz="2700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chemeClr val="bg1"/>
                </a:solidFill>
              </a:rPr>
              <a:t>Apakah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barang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tersebut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dikuasai</a:t>
            </a:r>
            <a:r>
              <a:rPr lang="en-US" sz="2700" dirty="0">
                <a:solidFill>
                  <a:schemeClr val="bg1"/>
                </a:solidFill>
              </a:rPr>
              <a:t>/</a:t>
            </a:r>
            <a:r>
              <a:rPr lang="en-US" sz="2700" dirty="0" err="1">
                <a:solidFill>
                  <a:schemeClr val="bg1"/>
                </a:solidFill>
              </a:rPr>
              <a:t>tidak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dikuasai</a:t>
            </a:r>
            <a:r>
              <a:rPr lang="en-US" sz="2700" dirty="0">
                <a:solidFill>
                  <a:schemeClr val="bg1"/>
                </a:solidFill>
              </a:rPr>
              <a:t>         </a:t>
            </a:r>
            <a:r>
              <a:rPr lang="en-US" sz="2700" dirty="0" err="1">
                <a:solidFill>
                  <a:schemeClr val="bg1"/>
                </a:solidFill>
              </a:rPr>
              <a:t>secara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fisik</a:t>
            </a:r>
            <a:r>
              <a:rPr lang="en-US" sz="2700" dirty="0">
                <a:solidFill>
                  <a:schemeClr val="bg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91180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27271" y="378573"/>
            <a:ext cx="169625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lnSpc>
                <a:spcPct val="90000"/>
              </a:lnSpc>
              <a:spcBef>
                <a:spcPts val="1500"/>
              </a:spcBef>
              <a:defRPr/>
            </a:pP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Belanja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Barang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untuk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Diserahkan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Kepada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Masyarakat</a:t>
            </a:r>
            <a:r>
              <a:rPr lang="en-ID" sz="36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/</a:t>
            </a:r>
            <a:r>
              <a:rPr lang="en-ID" sz="3600" b="1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Pemda</a:t>
            </a:r>
            <a:r>
              <a:rPr lang="en-ID" sz="36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 - </a:t>
            </a:r>
            <a:r>
              <a:rPr lang="en-ID" sz="3600" b="1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Uang</a:t>
            </a:r>
            <a:endParaRPr lang="en-US" altLang="ko-KR" sz="36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333500"/>
            <a:ext cx="18289772" cy="8670213"/>
            <a:chOff x="218453" y="736026"/>
            <a:chExt cx="11973547" cy="5981853"/>
          </a:xfrm>
        </p:grpSpPr>
        <p:sp>
          <p:nvSpPr>
            <p:cNvPr id="37" name="Rectangle 36"/>
            <p:cNvSpPr/>
            <p:nvPr/>
          </p:nvSpPr>
          <p:spPr>
            <a:xfrm>
              <a:off x="270947" y="743649"/>
              <a:ext cx="4789775" cy="5304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2" descr="Save important files in 1Passwor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862" y="743649"/>
              <a:ext cx="2663942" cy="1683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282094" y="3703894"/>
              <a:ext cx="4784993" cy="1592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  <a:defRPr/>
              </a:pPr>
              <a:r>
                <a:rPr lang="en-US" sz="2400" dirty="0" err="1">
                  <a:cs typeface="Calibri" panose="020F0502020204030204" pitchFamily="34" charset="0"/>
                </a:rPr>
                <a:t>Jika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terdapat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selisih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antara</a:t>
              </a:r>
              <a:r>
                <a:rPr lang="en-US" sz="2400" dirty="0">
                  <a:cs typeface="Calibri" panose="020F0502020204030204" pitchFamily="34" charset="0"/>
                </a:rPr>
                <a:t> LPJ </a:t>
              </a:r>
              <a:r>
                <a:rPr lang="en-US" sz="2400" dirty="0" err="1">
                  <a:cs typeface="Calibri" panose="020F0502020204030204" pitchFamily="34" charset="0"/>
                </a:rPr>
                <a:t>dengan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uang</a:t>
              </a:r>
              <a:r>
                <a:rPr lang="en-US" sz="2400" dirty="0">
                  <a:cs typeface="Calibri" panose="020F0502020204030204" pitchFamily="34" charset="0"/>
                </a:rPr>
                <a:t> yang </a:t>
              </a:r>
              <a:r>
                <a:rPr lang="en-US" sz="2400" dirty="0" err="1">
                  <a:cs typeface="Calibri" panose="020F0502020204030204" pitchFamily="34" charset="0"/>
                </a:rPr>
                <a:t>telah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disalurkan</a:t>
              </a:r>
              <a:r>
                <a:rPr lang="en-US" sz="2400" dirty="0">
                  <a:cs typeface="Calibri" panose="020F0502020204030204" pitchFamily="34" charset="0"/>
                </a:rPr>
                <a:t>, </a:t>
              </a:r>
              <a:r>
                <a:rPr lang="en-US" sz="2400" dirty="0" err="1">
                  <a:cs typeface="Calibri" panose="020F0502020204030204" pitchFamily="34" charset="0"/>
                </a:rPr>
                <a:t>maka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diperlukan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pengembalian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ke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kas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 smtClean="0">
                  <a:cs typeface="Calibri" panose="020F0502020204030204" pitchFamily="34" charset="0"/>
                </a:rPr>
                <a:t>negara</a:t>
              </a:r>
              <a:r>
                <a:rPr lang="en-US" sz="2400" dirty="0" smtClean="0">
                  <a:cs typeface="Calibri" panose="020F0502020204030204" pitchFamily="34" charset="0"/>
                </a:rPr>
                <a:t>.</a:t>
              </a:r>
              <a:endParaRPr lang="en-US" sz="2400" dirty="0">
                <a:cs typeface="Calibri" panose="020F0502020204030204" pitchFamily="34" charset="0"/>
              </a:endParaRP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n-US" sz="2400" dirty="0" err="1">
                  <a:cs typeface="Calibri" panose="020F0502020204030204" pitchFamily="34" charset="0"/>
                </a:rPr>
                <a:t>Perlu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penyesuaian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beban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menjadi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b="1" dirty="0" err="1" smtClean="0">
                  <a:cs typeface="Calibri" panose="020F0502020204030204" pitchFamily="34" charset="0"/>
                </a:rPr>
                <a:t>Piutang</a:t>
              </a:r>
              <a:r>
                <a:rPr lang="en-US" sz="2400" b="1" dirty="0" smtClean="0">
                  <a:cs typeface="Calibri" panose="020F0502020204030204" pitchFamily="34" charset="0"/>
                </a:rPr>
                <a:t> </a:t>
              </a:r>
              <a:r>
                <a:rPr lang="en-US" sz="2400" b="1" dirty="0" err="1" smtClean="0">
                  <a:cs typeface="Calibri" panose="020F0502020204030204" pitchFamily="34" charset="0"/>
                </a:rPr>
                <a:t>Lainnya</a:t>
              </a:r>
              <a:r>
                <a:rPr lang="en-US" sz="2400" b="1" dirty="0" smtClean="0">
                  <a:cs typeface="Calibri" panose="020F0502020204030204" pitchFamily="34" charset="0"/>
                </a:rPr>
                <a:t> </a:t>
              </a:r>
              <a:r>
                <a:rPr lang="en-US" sz="2400" dirty="0" err="1" smtClean="0">
                  <a:cs typeface="Calibri" panose="020F0502020204030204" pitchFamily="34" charset="0"/>
                </a:rPr>
                <a:t>sebesar</a:t>
              </a:r>
              <a:r>
                <a:rPr lang="en-US" sz="2400" dirty="0" smtClean="0">
                  <a:cs typeface="Calibri" panose="020F0502020204030204" pitchFamily="34" charset="0"/>
                </a:rPr>
                <a:t> </a:t>
              </a:r>
              <a:r>
                <a:rPr lang="id-ID" sz="2400" dirty="0" smtClean="0">
                  <a:cs typeface="Calibri" panose="020F0502020204030204" pitchFamily="34" charset="0"/>
                </a:rPr>
                <a:t>selisih </a:t>
              </a:r>
              <a:r>
                <a:rPr lang="en-US" sz="2400" dirty="0" err="1" smtClean="0">
                  <a:cs typeface="Calibri" panose="020F0502020204030204" pitchFamily="34" charset="0"/>
                </a:rPr>
                <a:t>antara</a:t>
              </a:r>
              <a:r>
                <a:rPr lang="en-US" sz="2400" dirty="0" smtClean="0">
                  <a:cs typeface="Calibri" panose="020F0502020204030204" pitchFamily="34" charset="0"/>
                </a:rPr>
                <a:t> </a:t>
              </a:r>
              <a:r>
                <a:rPr lang="en-US" sz="2400" dirty="0">
                  <a:cs typeface="Calibri" panose="020F0502020204030204" pitchFamily="34" charset="0"/>
                </a:rPr>
                <a:t>LPJ </a:t>
              </a:r>
              <a:r>
                <a:rPr lang="en-US" sz="2400" dirty="0" err="1">
                  <a:cs typeface="Calibri" panose="020F0502020204030204" pitchFamily="34" charset="0"/>
                </a:rPr>
                <a:t>dengan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uang</a:t>
              </a:r>
              <a:r>
                <a:rPr lang="en-US" sz="2400" dirty="0">
                  <a:cs typeface="Calibri" panose="020F0502020204030204" pitchFamily="34" charset="0"/>
                </a:rPr>
                <a:t> yang </a:t>
              </a:r>
              <a:r>
                <a:rPr lang="en-US" sz="2400" dirty="0" err="1">
                  <a:cs typeface="Calibri" panose="020F0502020204030204" pitchFamily="34" charset="0"/>
                </a:rPr>
                <a:t>telah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disalurkan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 smtClean="0">
                  <a:cs typeface="Calibri" panose="020F0502020204030204" pitchFamily="34" charset="0"/>
                </a:rPr>
                <a:t>tersebut</a:t>
              </a:r>
              <a:r>
                <a:rPr lang="en-US" sz="2400" dirty="0" smtClean="0">
                  <a:cs typeface="Calibri" panose="020F0502020204030204" pitchFamily="34" charset="0"/>
                </a:rPr>
                <a:t>.</a:t>
              </a:r>
              <a:endParaRPr lang="id-ID" sz="2400" b="1" dirty="0"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23028" y="736026"/>
              <a:ext cx="7068972" cy="5304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7496" y="2467909"/>
              <a:ext cx="4727469" cy="828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KONDISI 1: 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SELURUH PERTANGGUNGJAWABAN 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TELAH DITERIMA DARI PENERIMA DANA</a:t>
              </a:r>
              <a:endParaRPr lang="id-ID" sz="2400" b="1" dirty="0">
                <a:solidFill>
                  <a:srgbClr val="002060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42" name="Picture 4" descr="Delete file Icon | Flatastic 10 Iconset | Custom Icon Desig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540" y="867746"/>
              <a:ext cx="1019049" cy="101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6320589" y="860123"/>
              <a:ext cx="5206956" cy="828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KONDISI 2: 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SELURUH PERTANGGUNGJAWABAN 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BELUM DITERIMA DARI PENERIMA DANA</a:t>
              </a:r>
              <a:endParaRPr lang="id-ID" sz="2400" b="1" dirty="0">
                <a:solidFill>
                  <a:srgbClr val="00206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09352" y="2119675"/>
              <a:ext cx="3031395" cy="947030"/>
            </a:xfrm>
            <a:prstGeom prst="rect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623478" y="2119675"/>
              <a:ext cx="3353420" cy="931052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13100" y="2111290"/>
              <a:ext cx="3031396" cy="828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err="1">
                  <a:cs typeface="Calibri" panose="020F0502020204030204" pitchFamily="34" charset="0"/>
                </a:rPr>
                <a:t>Sisa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uang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harus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disetor</a:t>
              </a:r>
              <a:endParaRPr lang="en-US" sz="2400" dirty="0"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en-US" sz="2400" dirty="0" err="1">
                  <a:cs typeface="Calibri" panose="020F0502020204030204" pitchFamily="34" charset="0"/>
                </a:rPr>
                <a:t>ke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Kas</a:t>
              </a:r>
              <a:r>
                <a:rPr lang="en-US" sz="2400" dirty="0">
                  <a:cs typeface="Calibri" panose="020F0502020204030204" pitchFamily="34" charset="0"/>
                </a:rPr>
                <a:t> Negara </a:t>
              </a:r>
              <a:r>
                <a:rPr lang="en-US" sz="2400" dirty="0" err="1">
                  <a:cs typeface="Calibri" panose="020F0502020204030204" pitchFamily="34" charset="0"/>
                </a:rPr>
                <a:t>sebagai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pengembalian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belanja</a:t>
              </a:r>
              <a:endParaRPr lang="id-ID" sz="2400" dirty="0"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596873" y="2084260"/>
              <a:ext cx="3380025" cy="828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err="1">
                  <a:cs typeface="Calibri" panose="020F0502020204030204" pitchFamily="34" charset="0"/>
                </a:rPr>
                <a:t>Sisa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uang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dapat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lanjut</a:t>
              </a:r>
              <a:r>
                <a:rPr lang="en-US" sz="2400" dirty="0">
                  <a:cs typeface="Calibri" panose="020F0502020204030204" pitchFamily="34" charset="0"/>
                </a:rPr>
                <a:t>  </a:t>
              </a:r>
              <a:r>
                <a:rPr lang="en-US" sz="2400" dirty="0" err="1">
                  <a:cs typeface="Calibri" panose="020F0502020204030204" pitchFamily="34" charset="0"/>
                </a:rPr>
                <a:t>disalurkan</a:t>
              </a:r>
              <a:r>
                <a:rPr lang="en-US" sz="2400" dirty="0">
                  <a:cs typeface="Calibri" panose="020F0502020204030204" pitchFamily="34" charset="0"/>
                </a:rPr>
                <a:t>/</a:t>
              </a:r>
              <a:r>
                <a:rPr lang="en-US" sz="2400" dirty="0" err="1">
                  <a:cs typeface="Calibri" panose="020F0502020204030204" pitchFamily="34" charset="0"/>
                </a:rPr>
                <a:t>digunakan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penerima</a:t>
              </a:r>
              <a:r>
                <a:rPr lang="en-US" sz="2400" dirty="0">
                  <a:cs typeface="Calibri" panose="020F0502020204030204" pitchFamily="34" charset="0"/>
                </a:rPr>
                <a:t> dana </a:t>
              </a:r>
              <a:r>
                <a:rPr lang="en-US" sz="2400" dirty="0" err="1">
                  <a:cs typeface="Calibri" panose="020F0502020204030204" pitchFamily="34" charset="0"/>
                </a:rPr>
                <a:t>pada</a:t>
              </a:r>
              <a:r>
                <a:rPr lang="en-US" sz="2400" dirty="0">
                  <a:cs typeface="Calibri" panose="020F0502020204030204" pitchFamily="34" charset="0"/>
                </a:rPr>
                <a:t> TA </a:t>
              </a:r>
              <a:r>
                <a:rPr lang="en-US" sz="2400" dirty="0" err="1">
                  <a:cs typeface="Calibri" panose="020F0502020204030204" pitchFamily="34" charset="0"/>
                </a:rPr>
                <a:t>berikutnya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endParaRPr lang="id-ID" sz="2400" dirty="0">
                <a:cs typeface="Calibri" panose="020F0502020204030204" pitchFamily="34" charset="0"/>
              </a:endParaRPr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6593314" y="3133547"/>
              <a:ext cx="309279" cy="304800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>
              <a:off x="10094574" y="3107168"/>
              <a:ext cx="309279" cy="304800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281015" y="3484515"/>
              <a:ext cx="6577066" cy="573331"/>
            </a:xfrm>
            <a:prstGeom prst="rect">
              <a:avLst/>
            </a:prstGeom>
            <a:solidFill>
              <a:srgbClr val="0680C3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Akses</a:t>
              </a:r>
              <a:r>
                <a:rPr lang="en-US" sz="2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/</a:t>
              </a:r>
              <a:r>
                <a:rPr lang="en-US" sz="2400" b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Hak</a:t>
              </a:r>
              <a:r>
                <a:rPr lang="en-US" sz="2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Kewenangan</a:t>
              </a:r>
              <a:r>
                <a:rPr lang="en-US" sz="2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Satker</a:t>
              </a:r>
              <a:r>
                <a:rPr lang="en-US" sz="2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atas</a:t>
              </a:r>
              <a:r>
                <a:rPr lang="en-US" sz="2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2400" b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Rekening</a:t>
              </a:r>
              <a:r>
                <a:rPr lang="en-US" sz="2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tempat</a:t>
              </a:r>
              <a:r>
                <a:rPr lang="en-US" sz="2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sisa</a:t>
              </a:r>
              <a:r>
                <a:rPr lang="en-US" sz="2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uang</a:t>
              </a:r>
              <a:r>
                <a:rPr lang="en-US" sz="2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berada</a:t>
              </a:r>
              <a:endParaRPr lang="id-ID" sz="24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64974" y="4523873"/>
              <a:ext cx="1589493" cy="138475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u="sng" dirty="0">
                  <a:solidFill>
                    <a:schemeClr val="tx2">
                      <a:lumMod val="50000"/>
                    </a:schemeClr>
                  </a:solidFill>
                </a:rPr>
                <a:t>Ada:</a:t>
              </a:r>
            </a:p>
            <a:p>
              <a:pPr algn="ctr"/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Penyesuaian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beban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menjadi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Kas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Lainnya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 di </a:t>
              </a:r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Bendahara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Pengeluaran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60832" y="4523873"/>
              <a:ext cx="1589493" cy="13847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err="1">
                  <a:solidFill>
                    <a:schemeClr val="tx2">
                      <a:lumMod val="50000"/>
                    </a:schemeClr>
                  </a:solidFill>
                </a:rPr>
                <a:t>Tidak</a:t>
              </a:r>
              <a:r>
                <a:rPr lang="en-US" b="1" u="sng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u="sng" dirty="0" err="1">
                  <a:solidFill>
                    <a:schemeClr val="tx2">
                      <a:lumMod val="50000"/>
                    </a:schemeClr>
                  </a:solidFill>
                </a:rPr>
                <a:t>ada</a:t>
              </a:r>
              <a:r>
                <a:rPr lang="en-US" b="1" u="sng" dirty="0">
                  <a:solidFill>
                    <a:schemeClr val="tx2">
                      <a:lumMod val="50000"/>
                    </a:schemeClr>
                  </a:solidFill>
                </a:rPr>
                <a:t>:</a:t>
              </a:r>
            </a:p>
            <a:p>
              <a:pPr algn="ctr"/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Penyesuaian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beban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menjadi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Piutang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Lainnya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endParaRPr lang="en-US" b="1" u="sng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709069" y="4500413"/>
              <a:ext cx="1589493" cy="138475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u="sng" dirty="0">
                  <a:solidFill>
                    <a:schemeClr val="tx2">
                      <a:lumMod val="50000"/>
                    </a:schemeClr>
                  </a:solidFill>
                </a:rPr>
                <a:t>Ada:</a:t>
              </a:r>
            </a:p>
            <a:p>
              <a:pPr algn="ctr"/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Penyesuaian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beban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menjadi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Dana yang </a:t>
              </a:r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Dibatasi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Penggunaannya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353053" y="4500413"/>
              <a:ext cx="1589493" cy="13847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err="1">
                  <a:solidFill>
                    <a:schemeClr val="tx2">
                      <a:lumMod val="50000"/>
                    </a:schemeClr>
                  </a:solidFill>
                </a:rPr>
                <a:t>Tidak</a:t>
              </a:r>
              <a:r>
                <a:rPr lang="en-US" b="1" u="sng" dirty="0">
                  <a:solidFill>
                    <a:schemeClr val="tx2">
                      <a:lumMod val="50000"/>
                    </a:schemeClr>
                  </a:solidFill>
                </a:rPr>
                <a:t> Ada:</a:t>
              </a:r>
            </a:p>
            <a:p>
              <a:pPr algn="ctr"/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Penyesuaian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beban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menjadi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Belanja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Dibayar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 di </a:t>
              </a:r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Muka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5" name="Down Arrow 54"/>
            <p:cNvSpPr/>
            <p:nvPr/>
          </p:nvSpPr>
          <p:spPr>
            <a:xfrm>
              <a:off x="6617378" y="4184303"/>
              <a:ext cx="309279" cy="304800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10118638" y="4157924"/>
              <a:ext cx="309279" cy="304800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8453" y="6144548"/>
              <a:ext cx="11758445" cy="573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err="1">
                  <a:cs typeface="Calibri" panose="020F0502020204030204" pitchFamily="34" charset="0"/>
                </a:rPr>
                <a:t>Catatan</a:t>
              </a:r>
              <a:r>
                <a:rPr lang="en-US" sz="2400" dirty="0">
                  <a:cs typeface="Calibri" panose="020F0502020204030204" pitchFamily="34" charset="0"/>
                </a:rPr>
                <a:t>: </a:t>
              </a:r>
              <a:r>
                <a:rPr lang="en-US" sz="2400" dirty="0" err="1">
                  <a:cs typeface="Calibri" panose="020F0502020204030204" pitchFamily="34" charset="0"/>
                </a:rPr>
                <a:t>Untuk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pencatatan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piutang</a:t>
              </a:r>
              <a:r>
                <a:rPr lang="en-US" sz="2400" dirty="0">
                  <a:cs typeface="Calibri" panose="020F0502020204030204" pitchFamily="34" charset="0"/>
                </a:rPr>
                <a:t>, </a:t>
              </a:r>
              <a:r>
                <a:rPr lang="en-US" sz="2400" dirty="0" err="1">
                  <a:cs typeface="Calibri" panose="020F0502020204030204" pitchFamily="34" charset="0"/>
                </a:rPr>
                <a:t>satker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harus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memenuhi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persyaratan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dan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kriteria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pengakuan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piutang</a:t>
              </a:r>
              <a:r>
                <a:rPr lang="en-US" sz="2400" dirty="0">
                  <a:cs typeface="Calibri" panose="020F0502020204030204" pitchFamily="34" charset="0"/>
                </a:rPr>
                <a:t> (</a:t>
              </a:r>
              <a:r>
                <a:rPr lang="en-US" sz="2400" dirty="0" err="1">
                  <a:cs typeface="Calibri" panose="020F0502020204030204" pitchFamily="34" charset="0"/>
                </a:rPr>
                <a:t>penerbitan</a:t>
              </a:r>
              <a:r>
                <a:rPr lang="en-US" sz="2400" dirty="0">
                  <a:cs typeface="Calibri" panose="020F0502020204030204" pitchFamily="34" charset="0"/>
                </a:rPr>
                <a:t> SKTJM, Surat </a:t>
              </a:r>
              <a:r>
                <a:rPr lang="en-US" sz="2400" dirty="0" err="1">
                  <a:cs typeface="Calibri" panose="020F0502020204030204" pitchFamily="34" charset="0"/>
                </a:rPr>
                <a:t>Ketetapan</a:t>
              </a:r>
              <a:r>
                <a:rPr lang="en-US" sz="2400" dirty="0">
                  <a:cs typeface="Calibri" panose="020F0502020204030204" pitchFamily="34" charset="0"/>
                </a:rPr>
                <a:t>, </a:t>
              </a:r>
              <a:r>
                <a:rPr lang="en-US" sz="2400" dirty="0" err="1">
                  <a:cs typeface="Calibri" panose="020F0502020204030204" pitchFamily="34" charset="0"/>
                </a:rPr>
                <a:t>atau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cs typeface="Calibri" panose="020F0502020204030204" pitchFamily="34" charset="0"/>
                </a:rPr>
                <a:t>Surat</a:t>
              </a:r>
              <a:r>
                <a:rPr lang="en-US" sz="2400" dirty="0">
                  <a:cs typeface="Calibri" panose="020F0502020204030204" pitchFamily="34" charset="0"/>
                </a:rPr>
                <a:t> </a:t>
              </a:r>
              <a:r>
                <a:rPr lang="en-US" sz="2400" dirty="0" err="1" smtClean="0">
                  <a:cs typeface="Calibri" panose="020F0502020204030204" pitchFamily="34" charset="0"/>
                </a:rPr>
                <a:t>Penagihan</a:t>
              </a:r>
              <a:r>
                <a:rPr lang="id-ID" sz="2400" dirty="0" smtClean="0">
                  <a:cs typeface="Calibri" panose="020F0502020204030204" pitchFamily="34" charset="0"/>
                </a:rPr>
                <a:t>)</a:t>
              </a:r>
              <a:endParaRPr lang="id-ID" sz="2400" dirty="0"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025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27271" y="378573"/>
            <a:ext cx="169625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lnSpc>
                <a:spcPct val="90000"/>
              </a:lnSpc>
              <a:spcBef>
                <a:spcPts val="1500"/>
              </a:spcBef>
              <a:defRPr/>
            </a:pP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Belanja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Barang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untuk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Diserahkan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cs typeface="Segoe UI" panose="020B0502040204020203" pitchFamily="34" charset="0"/>
              </a:rPr>
              <a:t>Kepada</a:t>
            </a:r>
            <a:r>
              <a:rPr lang="en-ID" sz="3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3600" b="1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Masyarakat</a:t>
            </a:r>
            <a:r>
              <a:rPr lang="en-ID" sz="36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/</a:t>
            </a:r>
            <a:r>
              <a:rPr lang="en-ID" sz="3600" b="1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Pemda</a:t>
            </a:r>
            <a:r>
              <a:rPr lang="en-ID" sz="36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 - </a:t>
            </a:r>
            <a:r>
              <a:rPr lang="en-ID" sz="3600" b="1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Barang</a:t>
            </a:r>
            <a:endParaRPr lang="en-US" altLang="ko-KR" sz="3600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1190" y="1587239"/>
            <a:ext cx="5201814" cy="138499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Dicatat</a:t>
            </a:r>
            <a:r>
              <a:rPr lang="en-US" sz="4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sebagai</a:t>
            </a:r>
            <a:r>
              <a:rPr lang="en-US" sz="4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Persediaan</a:t>
            </a:r>
            <a:endParaRPr lang="id-ID" sz="4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29125" y="1587239"/>
            <a:ext cx="6067164" cy="13849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Dicatat</a:t>
            </a:r>
            <a:r>
              <a:rPr lang="en-US" sz="4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sebagai</a:t>
            </a:r>
            <a:r>
              <a:rPr lang="en-US" sz="4200" dirty="0">
                <a:solidFill>
                  <a:schemeClr val="bg1"/>
                </a:solidFill>
                <a:cs typeface="Calibri" panose="020F0502020204030204" pitchFamily="34" charset="0"/>
              </a:rPr>
              <a:t>                       </a:t>
            </a: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Aset</a:t>
            </a:r>
            <a:r>
              <a:rPr lang="en-US" sz="4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Tetap</a:t>
            </a:r>
            <a:r>
              <a:rPr lang="en-US" sz="4200" dirty="0">
                <a:solidFill>
                  <a:schemeClr val="bg1"/>
                </a:solidFill>
                <a:cs typeface="Calibri" panose="020F0502020204030204" pitchFamily="34" charset="0"/>
              </a:rPr>
              <a:t>/</a:t>
            </a: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Aset</a:t>
            </a:r>
            <a:r>
              <a:rPr lang="en-US" sz="4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Lainnya</a:t>
            </a:r>
            <a:endParaRPr lang="id-ID" sz="4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549117" y="1574628"/>
            <a:ext cx="4999386" cy="1384995"/>
          </a:xfrm>
          <a:prstGeom prst="rect">
            <a:avLst/>
          </a:prstGeom>
          <a:solidFill>
            <a:srgbClr val="FBA2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Tidak</a:t>
            </a:r>
            <a:r>
              <a:rPr lang="en-US" sz="4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disajikan</a:t>
            </a:r>
            <a:r>
              <a:rPr lang="en-US" sz="4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dalam</a:t>
            </a:r>
            <a:r>
              <a:rPr lang="en-US" sz="4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cs typeface="Calibri" panose="020F0502020204030204" pitchFamily="34" charset="0"/>
              </a:rPr>
              <a:t>Neraca</a:t>
            </a:r>
            <a:r>
              <a:rPr lang="en-US" sz="4200" dirty="0">
                <a:solidFill>
                  <a:schemeClr val="bg1"/>
                </a:solidFill>
                <a:cs typeface="Calibri" panose="020F0502020204030204" pitchFamily="34" charset="0"/>
              </a:rPr>
              <a:t> *)</a:t>
            </a:r>
            <a:endParaRPr lang="id-ID" sz="4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1190" y="3771900"/>
            <a:ext cx="17179744" cy="15838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tx2">
                    <a:lumMod val="50000"/>
                  </a:schemeClr>
                </a:solidFill>
              </a:rPr>
              <a:t>Penguasaan</a:t>
            </a:r>
            <a:r>
              <a:rPr lang="en-US" sz="4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200" b="1" dirty="0" err="1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US" sz="4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200" b="1" dirty="0" err="1">
                <a:solidFill>
                  <a:schemeClr val="tx2">
                    <a:lumMod val="50000"/>
                  </a:schemeClr>
                </a:solidFill>
              </a:rPr>
              <a:t>fisik</a:t>
            </a:r>
            <a:r>
              <a:rPr lang="en-US" sz="4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200" b="1" dirty="0" err="1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sz="4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200" b="1" dirty="0" err="1" smtClean="0">
                <a:solidFill>
                  <a:schemeClr val="tx2">
                    <a:lumMod val="50000"/>
                  </a:schemeClr>
                </a:solidFill>
              </a:rPr>
              <a:t>satker</a:t>
            </a:r>
            <a:r>
              <a:rPr lang="en-US" sz="42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algn="ctr"/>
            <a:endParaRPr lang="en-US" sz="4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2612777" y="3136992"/>
            <a:ext cx="463919" cy="4572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Down Arrow 41"/>
          <p:cNvSpPr/>
          <p:nvPr/>
        </p:nvSpPr>
        <p:spPr>
          <a:xfrm>
            <a:off x="15274957" y="3042119"/>
            <a:ext cx="463919" cy="4572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Down Arrow 42"/>
          <p:cNvSpPr/>
          <p:nvPr/>
        </p:nvSpPr>
        <p:spPr>
          <a:xfrm>
            <a:off x="9362383" y="3110633"/>
            <a:ext cx="463919" cy="4572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ectangle 43"/>
          <p:cNvSpPr/>
          <p:nvPr/>
        </p:nvSpPr>
        <p:spPr>
          <a:xfrm>
            <a:off x="571189" y="4662852"/>
            <a:ext cx="2041589" cy="5078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00" dirty="0" err="1">
                <a:solidFill>
                  <a:schemeClr val="bg1"/>
                </a:solidFill>
                <a:cs typeface="Calibri" panose="020F0502020204030204" pitchFamily="34" charset="0"/>
              </a:rPr>
              <a:t>Dikuasai</a:t>
            </a:r>
            <a:endParaRPr lang="id-ID" sz="2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27446" y="4662852"/>
            <a:ext cx="2845559" cy="5078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00" dirty="0" err="1">
                <a:solidFill>
                  <a:schemeClr val="bg1"/>
                </a:solidFill>
                <a:cs typeface="Calibri" panose="020F0502020204030204" pitchFamily="34" charset="0"/>
              </a:rPr>
              <a:t>Tidak</a:t>
            </a:r>
            <a:r>
              <a:rPr lang="en-US" sz="27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cs typeface="Calibri" panose="020F0502020204030204" pitchFamily="34" charset="0"/>
              </a:rPr>
              <a:t>dikuasai</a:t>
            </a:r>
            <a:endParaRPr lang="id-ID" sz="2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22803" y="4662852"/>
            <a:ext cx="2041589" cy="5078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00" dirty="0" err="1">
                <a:solidFill>
                  <a:schemeClr val="bg1"/>
                </a:solidFill>
                <a:cs typeface="Calibri" panose="020F0502020204030204" pitchFamily="34" charset="0"/>
              </a:rPr>
              <a:t>Dikuasai</a:t>
            </a:r>
            <a:endParaRPr lang="id-ID" sz="2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79060" y="4662852"/>
            <a:ext cx="2845559" cy="5078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00" dirty="0" err="1">
                <a:solidFill>
                  <a:schemeClr val="bg1"/>
                </a:solidFill>
                <a:cs typeface="Calibri" panose="020F0502020204030204" pitchFamily="34" charset="0"/>
              </a:rPr>
              <a:t>Tidak</a:t>
            </a:r>
            <a:r>
              <a:rPr lang="en-US" sz="27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cs typeface="Calibri" panose="020F0502020204030204" pitchFamily="34" charset="0"/>
              </a:rPr>
              <a:t>dikuasai</a:t>
            </a:r>
            <a:endParaRPr lang="id-ID" sz="2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549118" y="4662852"/>
            <a:ext cx="2041589" cy="507831"/>
          </a:xfrm>
          <a:prstGeom prst="rect">
            <a:avLst/>
          </a:prstGeom>
          <a:solidFill>
            <a:srgbClr val="FBA2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00" dirty="0" err="1">
                <a:solidFill>
                  <a:schemeClr val="bg1"/>
                </a:solidFill>
                <a:cs typeface="Calibri" panose="020F0502020204030204" pitchFamily="34" charset="0"/>
              </a:rPr>
              <a:t>Dikuasai</a:t>
            </a:r>
            <a:endParaRPr lang="id-ID" sz="2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4905375" y="4662852"/>
            <a:ext cx="2845559" cy="507831"/>
          </a:xfrm>
          <a:prstGeom prst="rect">
            <a:avLst/>
          </a:prstGeom>
          <a:solidFill>
            <a:srgbClr val="FBA2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00" dirty="0" err="1">
                <a:solidFill>
                  <a:schemeClr val="bg1"/>
                </a:solidFill>
                <a:cs typeface="Calibri" panose="020F0502020204030204" pitchFamily="34" charset="0"/>
              </a:rPr>
              <a:t>Tidak</a:t>
            </a:r>
            <a:r>
              <a:rPr lang="en-US" sz="27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cs typeface="Calibri" panose="020F0502020204030204" pitchFamily="34" charset="0"/>
              </a:rPr>
              <a:t>dikuasai</a:t>
            </a:r>
            <a:endParaRPr lang="id-ID" sz="2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1360022" y="5460930"/>
            <a:ext cx="463919" cy="4572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1" name="Rectangle 50"/>
          <p:cNvSpPr/>
          <p:nvPr/>
        </p:nvSpPr>
        <p:spPr>
          <a:xfrm>
            <a:off x="272079" y="6009446"/>
            <a:ext cx="2572656" cy="106182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dirty="0" err="1">
                <a:cs typeface="Calibri" panose="020F0502020204030204" pitchFamily="34" charset="0"/>
              </a:rPr>
              <a:t>Tetap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dicatat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sebagai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n-US" sz="2100" dirty="0" err="1">
                <a:cs typeface="Calibri" panose="020F0502020204030204" pitchFamily="34" charset="0"/>
              </a:rPr>
              <a:t>Persediaan</a:t>
            </a:r>
            <a:endParaRPr lang="id-ID" sz="2100" dirty="0">
              <a:cs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18786" y="7340102"/>
            <a:ext cx="9077504" cy="7386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dirty="0" err="1">
                <a:cs typeface="Calibri" panose="020F0502020204030204" pitchFamily="34" charset="0"/>
              </a:rPr>
              <a:t>Usul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pemindahtanganan</a:t>
            </a:r>
            <a:r>
              <a:rPr lang="en-US" sz="2100" dirty="0">
                <a:cs typeface="Calibri" panose="020F0502020204030204" pitchFamily="34" charset="0"/>
              </a:rPr>
              <a:t>, </a:t>
            </a:r>
            <a:r>
              <a:rPr lang="en-US" sz="2100" dirty="0" err="1">
                <a:cs typeface="Calibri" panose="020F0502020204030204" pitchFamily="34" charset="0"/>
              </a:rPr>
              <a:t>keluarkan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dari</a:t>
            </a:r>
            <a:r>
              <a:rPr lang="en-US" sz="2100" dirty="0">
                <a:cs typeface="Calibri" panose="020F0502020204030204" pitchFamily="34" charset="0"/>
              </a:rPr>
              <a:t> LBMN </a:t>
            </a:r>
            <a:r>
              <a:rPr lang="en-US" sz="2100" dirty="0" err="1">
                <a:cs typeface="Calibri" panose="020F0502020204030204" pitchFamily="34" charset="0"/>
              </a:rPr>
              <a:t>dan</a:t>
            </a:r>
            <a:r>
              <a:rPr lang="en-US" sz="2100" dirty="0">
                <a:cs typeface="Calibri" panose="020F0502020204030204" pitchFamily="34" charset="0"/>
              </a:rPr>
              <a:t> LK, </a:t>
            </a:r>
            <a:r>
              <a:rPr lang="en-US" sz="2100" dirty="0" err="1">
                <a:cs typeface="Calibri" panose="020F0502020204030204" pitchFamily="34" charset="0"/>
              </a:rPr>
              <a:t>masuk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Daftar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Barang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Tidak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Dikuasai</a:t>
            </a:r>
            <a:r>
              <a:rPr lang="en-US" sz="2100" dirty="0">
                <a:cs typeface="Calibri" panose="020F0502020204030204" pitchFamily="34" charset="0"/>
              </a:rPr>
              <a:t>, </a:t>
            </a:r>
            <a:r>
              <a:rPr lang="en-US" sz="2100" dirty="0" err="1">
                <a:cs typeface="Calibri" panose="020F0502020204030204" pitchFamily="34" charset="0"/>
              </a:rPr>
              <a:t>dan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diungkapkan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dalam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CaLK</a:t>
            </a:r>
            <a:endParaRPr lang="id-ID" sz="2100" dirty="0"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171028" y="7053471"/>
            <a:ext cx="4981427" cy="106182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dirty="0" err="1">
                <a:cs typeface="Calibri" panose="020F0502020204030204" pitchFamily="34" charset="0"/>
              </a:rPr>
              <a:t>Dikeluarkan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dari</a:t>
            </a:r>
            <a:r>
              <a:rPr lang="en-US" sz="2100" dirty="0">
                <a:cs typeface="Calibri" panose="020F0502020204030204" pitchFamily="34" charset="0"/>
              </a:rPr>
              <a:t> LBMN </a:t>
            </a:r>
            <a:r>
              <a:rPr lang="en-US" sz="2100" dirty="0" err="1">
                <a:cs typeface="Calibri" panose="020F0502020204030204" pitchFamily="34" charset="0"/>
              </a:rPr>
              <a:t>dan</a:t>
            </a:r>
            <a:r>
              <a:rPr lang="en-US" sz="2100" dirty="0">
                <a:cs typeface="Calibri" panose="020F0502020204030204" pitchFamily="34" charset="0"/>
              </a:rPr>
              <a:t> LK, </a:t>
            </a:r>
            <a:r>
              <a:rPr lang="en-US" sz="2100" dirty="0" err="1">
                <a:cs typeface="Calibri" panose="020F0502020204030204" pitchFamily="34" charset="0"/>
              </a:rPr>
              <a:t>masuk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Daftar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Barang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Tidak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Dikuasai</a:t>
            </a:r>
            <a:r>
              <a:rPr lang="en-US" sz="2100" dirty="0">
                <a:cs typeface="Calibri" panose="020F0502020204030204" pitchFamily="34" charset="0"/>
              </a:rPr>
              <a:t>, </a:t>
            </a:r>
            <a:r>
              <a:rPr lang="en-US" sz="2100" dirty="0" err="1">
                <a:cs typeface="Calibri" panose="020F0502020204030204" pitchFamily="34" charset="0"/>
              </a:rPr>
              <a:t>dan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diungkapkan</a:t>
            </a:r>
            <a:r>
              <a:rPr lang="en-US" sz="2100" dirty="0">
                <a:cs typeface="Calibri" panose="020F0502020204030204" pitchFamily="34" charset="0"/>
              </a:rPr>
              <a:t>  </a:t>
            </a:r>
            <a:r>
              <a:rPr lang="en-US" sz="2100" dirty="0" err="1">
                <a:cs typeface="Calibri" panose="020F0502020204030204" pitchFamily="34" charset="0"/>
              </a:rPr>
              <a:t>dalam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CaLK</a:t>
            </a:r>
            <a:endParaRPr lang="id-ID" sz="2100" dirty="0"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71209" y="5979533"/>
            <a:ext cx="2572656" cy="106182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dirty="0" err="1">
                <a:cs typeface="Calibri" panose="020F0502020204030204" pitchFamily="34" charset="0"/>
              </a:rPr>
              <a:t>Reklasifikasi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menjadi</a:t>
            </a:r>
            <a:endParaRPr lang="en-US" sz="2100" dirty="0"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100" dirty="0" err="1">
                <a:cs typeface="Calibri" panose="020F0502020204030204" pitchFamily="34" charset="0"/>
              </a:rPr>
              <a:t>Persediaan</a:t>
            </a:r>
            <a:endParaRPr lang="id-ID" sz="2100" dirty="0"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142583" y="5916278"/>
            <a:ext cx="2572656" cy="7386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dirty="0" err="1">
                <a:cs typeface="Calibri" panose="020F0502020204030204" pitchFamily="34" charset="0"/>
              </a:rPr>
              <a:t>Catat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sebagai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n-US" sz="2100" dirty="0" err="1">
                <a:cs typeface="Calibri" panose="020F0502020204030204" pitchFamily="34" charset="0"/>
              </a:rPr>
              <a:t>Persediaan</a:t>
            </a:r>
            <a:endParaRPr lang="id-ID" sz="2100" dirty="0">
              <a:cs typeface="Calibri" panose="020F0502020204030204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4062088" y="5382209"/>
            <a:ext cx="509911" cy="1930317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7" name="Down Arrow 56"/>
          <p:cNvSpPr/>
          <p:nvPr/>
        </p:nvSpPr>
        <p:spPr>
          <a:xfrm>
            <a:off x="13196951" y="5382209"/>
            <a:ext cx="463919" cy="4572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8" name="Down Arrow 57"/>
          <p:cNvSpPr/>
          <p:nvPr/>
        </p:nvSpPr>
        <p:spPr>
          <a:xfrm>
            <a:off x="7611637" y="5372100"/>
            <a:ext cx="463919" cy="4572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9" name="Down Arrow 58"/>
          <p:cNvSpPr/>
          <p:nvPr/>
        </p:nvSpPr>
        <p:spPr>
          <a:xfrm>
            <a:off x="16247684" y="5382209"/>
            <a:ext cx="508863" cy="1657405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1" name="Down Arrow 60"/>
          <p:cNvSpPr/>
          <p:nvPr/>
        </p:nvSpPr>
        <p:spPr>
          <a:xfrm>
            <a:off x="10385473" y="5382209"/>
            <a:ext cx="557601" cy="1930317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Rectangle 1"/>
          <p:cNvSpPr/>
          <p:nvPr/>
        </p:nvSpPr>
        <p:spPr>
          <a:xfrm>
            <a:off x="76200" y="8496300"/>
            <a:ext cx="1790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cs typeface="Calibri" panose="020F0502020204030204" pitchFamily="34" charset="0"/>
              </a:rPr>
              <a:t>*) </a:t>
            </a:r>
            <a:r>
              <a:rPr lang="en-US" sz="2000" dirty="0" err="1" smtClean="0">
                <a:cs typeface="Calibri" panose="020F0502020204030204" pitchFamily="34" charset="0"/>
              </a:rPr>
              <a:t>tidak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disajikan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dalam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Neraca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dapat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bervariasi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kondisinya</a:t>
            </a:r>
            <a:r>
              <a:rPr lang="en-US" sz="2000" dirty="0" smtClean="0"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cs typeface="Calibri" panose="020F0502020204030204" pitchFamily="34" charset="0"/>
              </a:rPr>
              <a:t>antara</a:t>
            </a:r>
            <a:r>
              <a:rPr lang="en-US" sz="2000" dirty="0" smtClean="0">
                <a:cs typeface="Calibri" panose="020F0502020204030204" pitchFamily="34" charset="0"/>
              </a:rPr>
              <a:t> lain:</a:t>
            </a:r>
          </a:p>
          <a:p>
            <a:pPr marL="446088" indent="-276225">
              <a:buFont typeface="+mj-lt"/>
              <a:buAutoNum type="arabicPeriod"/>
              <a:defRPr/>
            </a:pPr>
            <a:r>
              <a:rPr lang="en-US" sz="2000" dirty="0" err="1" smtClean="0">
                <a:cs typeface="Calibri" panose="020F0502020204030204" pitchFamily="34" charset="0"/>
              </a:rPr>
              <a:t>Dikeluarkan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dari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Neraca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namun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masih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tercatat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dalam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laporan</a:t>
            </a:r>
            <a:r>
              <a:rPr lang="en-US" sz="2000" dirty="0" smtClean="0">
                <a:cs typeface="Calibri" panose="020F0502020204030204" pitchFamily="34" charset="0"/>
              </a:rPr>
              <a:t> BMN, </a:t>
            </a:r>
            <a:r>
              <a:rPr lang="en-US" sz="2000" dirty="0" err="1" smtClean="0">
                <a:cs typeface="Calibri" panose="020F0502020204030204" pitchFamily="34" charset="0"/>
              </a:rPr>
              <a:t>sehingga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terdapat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selisih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antara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Neraca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dengan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L</a:t>
            </a:r>
            <a:r>
              <a:rPr lang="en-US" sz="2000" dirty="0" err="1" smtClean="0">
                <a:cs typeface="Calibri" panose="020F0502020204030204" pitchFamily="34" charset="0"/>
              </a:rPr>
              <a:t>aporan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Posisi</a:t>
            </a:r>
            <a:r>
              <a:rPr lang="en-US" sz="2000" dirty="0" smtClean="0">
                <a:cs typeface="Calibri" panose="020F0502020204030204" pitchFamily="34" charset="0"/>
              </a:rPr>
              <a:t> BMN di </a:t>
            </a:r>
            <a:r>
              <a:rPr lang="en-US" sz="2000" dirty="0" err="1" smtClean="0">
                <a:cs typeface="Calibri" panose="020F0502020204030204" pitchFamily="34" charset="0"/>
              </a:rPr>
              <a:t>Neraca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rekonsiliasi</a:t>
            </a:r>
            <a:r>
              <a:rPr lang="en-US" sz="2000" dirty="0" smtClean="0">
                <a:cs typeface="Calibri" panose="020F0502020204030204" pitchFamily="34" charset="0"/>
              </a:rPr>
              <a:t> internal;</a:t>
            </a:r>
          </a:p>
          <a:p>
            <a:pPr marL="446088" indent="-276225">
              <a:buFont typeface="+mj-lt"/>
              <a:buAutoNum type="arabicPeriod"/>
              <a:defRPr/>
            </a:pPr>
            <a:r>
              <a:rPr lang="en-US" sz="2000" dirty="0" err="1" smtClean="0">
                <a:cs typeface="Calibri" panose="020F0502020204030204" pitchFamily="34" charset="0"/>
              </a:rPr>
              <a:t>Dikeluarkan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dari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Neraca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laporan</a:t>
            </a:r>
            <a:r>
              <a:rPr lang="en-US" sz="2000" dirty="0" smtClean="0">
                <a:cs typeface="Calibri" panose="020F0502020204030204" pitchFamily="34" charset="0"/>
              </a:rPr>
              <a:t> BMN, </a:t>
            </a:r>
            <a:r>
              <a:rPr lang="en-US" sz="2000" dirty="0" err="1" smtClean="0">
                <a:cs typeface="Calibri" panose="020F0502020204030204" pitchFamily="34" charset="0"/>
              </a:rPr>
              <a:t>hanya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diungkapkan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dalam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CaLK</a:t>
            </a:r>
            <a:r>
              <a:rPr lang="en-US" sz="2000" dirty="0" smtClean="0">
                <a:cs typeface="Calibri" panose="020F0502020204030204" pitchFamily="34" charset="0"/>
              </a:rPr>
              <a:t>;</a:t>
            </a:r>
          </a:p>
          <a:p>
            <a:pPr marL="446088" indent="-276225">
              <a:buFont typeface="+mj-lt"/>
              <a:buAutoNum type="arabicPeriod"/>
              <a:defRPr/>
            </a:pPr>
            <a:r>
              <a:rPr lang="en-US" sz="2000" dirty="0" err="1" smtClean="0">
                <a:cs typeface="Calibri" panose="020F0502020204030204" pitchFamily="34" charset="0"/>
              </a:rPr>
              <a:t>Dikeluarkan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dari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Neraca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laporan</a:t>
            </a:r>
            <a:r>
              <a:rPr lang="en-US" sz="2000" dirty="0" smtClean="0">
                <a:cs typeface="Calibri" panose="020F0502020204030204" pitchFamily="34" charset="0"/>
              </a:rPr>
              <a:t> BMN, </a:t>
            </a:r>
            <a:r>
              <a:rPr lang="en-US" sz="2000" dirty="0" err="1" smtClean="0">
                <a:cs typeface="Calibri" panose="020F0502020204030204" pitchFamily="34" charset="0"/>
              </a:rPr>
              <a:t>dicatat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dalam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Daftar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Barang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Tidak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Dikuasai</a:t>
            </a:r>
            <a:r>
              <a:rPr lang="en-US" sz="2000" dirty="0" smtClean="0"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cs typeface="Calibri" panose="020F0502020204030204" pitchFamily="34" charset="0"/>
              </a:rPr>
              <a:t>diungkapkan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dalam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cs typeface="Calibri" panose="020F0502020204030204" pitchFamily="34" charset="0"/>
              </a:rPr>
              <a:t>CaLK</a:t>
            </a:r>
            <a:endParaRPr lang="en-US" sz="2000" dirty="0" smtClean="0">
              <a:cs typeface="Calibri" panose="020F0502020204030204" pitchFamily="34" charset="0"/>
            </a:endParaRPr>
          </a:p>
          <a:p>
            <a:pPr>
              <a:defRPr/>
            </a:pPr>
            <a:endParaRPr lang="id-ID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78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089060"/>
          </a:xfrm>
        </p:spPr>
        <p:txBody>
          <a:bodyPr/>
          <a:lstStyle/>
          <a:p>
            <a:r>
              <a:rPr lang="en-US" err="1"/>
              <a:t>Alokasi</a:t>
            </a:r>
            <a:r>
              <a:rPr lang="en-US"/>
              <a:t> Akun Khusus Penanganan COVID-19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3EC81A-6766-433F-8CB0-ECA0EFEE8114}"/>
              </a:ext>
            </a:extLst>
          </p:cNvPr>
          <p:cNvSpPr/>
          <p:nvPr/>
        </p:nvSpPr>
        <p:spPr>
          <a:xfrm>
            <a:off x="239488" y="907464"/>
            <a:ext cx="17656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Bahnschrift Light" panose="020B0502040204020203" pitchFamily="34" charset="0"/>
                <a:cs typeface="Calibri" panose="020F0502020204030204" pitchFamily="34" charset="0"/>
              </a:rPr>
              <a:t>Realisasi</a:t>
            </a:r>
            <a:r>
              <a:rPr lang="en-US" sz="3600" dirty="0">
                <a:latin typeface="Bahnschrift Light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Bahnschrift Light" panose="020B0502040204020203" pitchFamily="34" charset="0"/>
                <a:cs typeface="Calibri" panose="020F0502020204030204" pitchFamily="34" charset="0"/>
              </a:rPr>
              <a:t>Belanja</a:t>
            </a:r>
            <a:r>
              <a:rPr lang="en-US" sz="3600" dirty="0">
                <a:latin typeface="Bahnschrift Light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Bahnschrift Light" panose="020B0502040204020203" pitchFamily="34" charset="0"/>
                <a:cs typeface="Calibri" panose="020F0502020204030204" pitchFamily="34" charset="0"/>
              </a:rPr>
              <a:t>dengan</a:t>
            </a:r>
            <a:r>
              <a:rPr lang="en-US" sz="3600" dirty="0">
                <a:latin typeface="Bahnschrift Light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Bahnschrift Light" panose="020B0502040204020203" pitchFamily="34" charset="0"/>
                <a:cs typeface="Calibri" panose="020F0502020204030204" pitchFamily="34" charset="0"/>
              </a:rPr>
              <a:t>akun</a:t>
            </a:r>
            <a:r>
              <a:rPr lang="en-US" sz="3600" dirty="0">
                <a:latin typeface="Bahnschrift Light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Bahnschrift Light" panose="020B0502040204020203" pitchFamily="34" charset="0"/>
                <a:cs typeface="Calibri" panose="020F0502020204030204" pitchFamily="34" charset="0"/>
              </a:rPr>
              <a:t>khusus</a:t>
            </a:r>
            <a:r>
              <a:rPr lang="en-US" sz="3600" dirty="0">
                <a:latin typeface="Bahnschrift Light" panose="020B0502040204020203" pitchFamily="34" charset="0"/>
                <a:cs typeface="Calibri" panose="020F0502020204030204" pitchFamily="34" charset="0"/>
              </a:rPr>
              <a:t> Covid-19 </a:t>
            </a:r>
            <a:r>
              <a:rPr lang="en-US" sz="3600" dirty="0" err="1">
                <a:latin typeface="Bahnschrift Light" panose="020B0502040204020203" pitchFamily="34" charset="0"/>
                <a:cs typeface="Calibri" panose="020F0502020204030204" pitchFamily="34" charset="0"/>
              </a:rPr>
              <a:t>tahun</a:t>
            </a:r>
            <a:r>
              <a:rPr lang="en-US" sz="3600" dirty="0">
                <a:latin typeface="Bahnschrift Light" panose="020B0502040204020203" pitchFamily="34" charset="0"/>
                <a:cs typeface="Calibri" panose="020F0502020204030204" pitchFamily="34" charset="0"/>
              </a:rPr>
              <a:t> 2020 </a:t>
            </a:r>
            <a:r>
              <a:rPr lang="en-US" sz="3600" dirty="0" err="1">
                <a:latin typeface="Bahnschrift Light" panose="020B0502040204020203" pitchFamily="34" charset="0"/>
                <a:cs typeface="Calibri" panose="020F0502020204030204" pitchFamily="34" charset="0"/>
              </a:rPr>
              <a:t>mencapai</a:t>
            </a:r>
            <a:r>
              <a:rPr lang="en-US" sz="3600" dirty="0">
                <a:latin typeface="Bahnschrift Light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Bahnschrift Light" panose="020B0502040204020203" pitchFamily="34" charset="0"/>
                <a:cs typeface="Calibri" panose="020F0502020204030204" pitchFamily="34" charset="0"/>
              </a:rPr>
              <a:t>sejumlah</a:t>
            </a:r>
            <a:r>
              <a:rPr lang="en-US" sz="3600" dirty="0">
                <a:latin typeface="Bahnschrift Light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latin typeface="Bahnschrift Light" panose="020B0502040204020203" pitchFamily="34" charset="0"/>
                <a:cs typeface="Calibri" panose="020F0502020204030204" pitchFamily="34" charset="0"/>
              </a:rPr>
              <a:t>Rp80,8 </a:t>
            </a:r>
            <a:r>
              <a:rPr lang="en-US" sz="3600" dirty="0" err="1" smtClean="0">
                <a:latin typeface="Bahnschrift Light" panose="020B0502040204020203" pitchFamily="34" charset="0"/>
                <a:cs typeface="Calibri" panose="020F0502020204030204" pitchFamily="34" charset="0"/>
              </a:rPr>
              <a:t>miliar</a:t>
            </a:r>
            <a:r>
              <a:rPr lang="en-US" sz="3600" dirty="0" smtClean="0">
                <a:latin typeface="Bahnschrift Light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Bahnschrift Light" panose="020B0502040204020203" pitchFamily="34" charset="0"/>
                <a:cs typeface="Calibri" panose="020F0502020204030204" pitchFamily="34" charset="0"/>
              </a:rPr>
              <a:t>atau</a:t>
            </a:r>
            <a:r>
              <a:rPr lang="en-US" sz="3600" dirty="0">
                <a:latin typeface="Bahnschrift Light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Bahnschrift Light" panose="020B0502040204020203" pitchFamily="34" charset="0"/>
                <a:cs typeface="Calibri" panose="020F0502020204030204" pitchFamily="34" charset="0"/>
              </a:rPr>
              <a:t>sebesar</a:t>
            </a:r>
            <a:r>
              <a:rPr lang="en-US" sz="3600" dirty="0">
                <a:latin typeface="Bahnschrift Light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latin typeface="Bahnschrift Light" panose="020B0502040204020203" pitchFamily="34" charset="0"/>
                <a:cs typeface="Calibri" panose="020F0502020204030204" pitchFamily="34" charset="0"/>
              </a:rPr>
              <a:t>86,07 </a:t>
            </a:r>
            <a:r>
              <a:rPr lang="en-US" sz="3600" dirty="0" err="1" smtClean="0">
                <a:latin typeface="Bahnschrift Light" panose="020B0502040204020203" pitchFamily="34" charset="0"/>
                <a:cs typeface="Calibri" panose="020F0502020204030204" pitchFamily="34" charset="0"/>
              </a:rPr>
              <a:t>persen</a:t>
            </a:r>
            <a:r>
              <a:rPr lang="en-US" sz="3600" dirty="0">
                <a:latin typeface="Bahnschrift Light" panose="020B05020402040202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971DDD-A916-45A2-A03B-496E5A0DDB22}"/>
              </a:ext>
            </a:extLst>
          </p:cNvPr>
          <p:cNvSpPr/>
          <p:nvPr/>
        </p:nvSpPr>
        <p:spPr>
          <a:xfrm>
            <a:off x="239486" y="1937418"/>
            <a:ext cx="40760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100" dirty="0">
                <a:latin typeface="Calibri" panose="020F0502020204030204" pitchFamily="34" charset="0"/>
                <a:cs typeface="Calibri" panose="020F0502020204030204" pitchFamily="34" charset="0"/>
              </a:rPr>
              <a:t>Status data terakhir s.d. 31-12-2020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57320"/>
              </p:ext>
            </p:extLst>
          </p:nvPr>
        </p:nvGraphicFramePr>
        <p:xfrm>
          <a:off x="454628" y="2457450"/>
          <a:ext cx="17299972" cy="718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8201021" imgH="2609975" progId="Excel.Sheet.12">
                  <p:embed/>
                </p:oleObj>
              </mc:Choice>
              <mc:Fallback>
                <p:oleObj name="Worksheet" r:id="rId3" imgW="8201021" imgH="26099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628" y="2457450"/>
                        <a:ext cx="17299972" cy="718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8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virtual-meetings-events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608" y="0"/>
            <a:ext cx="6100551" cy="2885895"/>
          </a:xfrm>
          <a:prstGeom prst="rect">
            <a:avLst/>
          </a:prstGeom>
          <a:effectLst>
            <a:softEdge rad="0"/>
          </a:effec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408D3984-5284-4A83-A1E4-C0228D622218}"/>
              </a:ext>
            </a:extLst>
          </p:cNvPr>
          <p:cNvSpPr/>
          <p:nvPr/>
        </p:nvSpPr>
        <p:spPr>
          <a:xfrm>
            <a:off x="338670" y="270410"/>
            <a:ext cx="151910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i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 UNIVERSE  </a:t>
            </a:r>
            <a:r>
              <a:rPr lang="en-US" sz="4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BPK</a:t>
            </a:r>
            <a:endParaRPr lang="en-US" altLang="ko-KR" sz="5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687420" y="2721428"/>
            <a:ext cx="8586126" cy="7621050"/>
          </a:xfrm>
          <a:prstGeom prst="rect">
            <a:avLst/>
          </a:prstGeom>
        </p:spPr>
        <p:txBody>
          <a:bodyPr vert="horz" lIns="137160" tIns="68580" rIns="137160" bIns="68580" rtlCol="0">
            <a:normAutofit fontScale="92500" lnSpcReduction="20000"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3. </a:t>
            </a:r>
            <a:r>
              <a:rPr lang="en-US" sz="2400" b="1" dirty="0" err="1">
                <a:latin typeface="Century Gothic" panose="020B0502020202020204" pitchFamily="34" charset="0"/>
              </a:rPr>
              <a:t>Alokasi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lvl="1" indent="-285750" algn="l">
              <a:lnSpc>
                <a:spcPct val="120000"/>
              </a:lnSpc>
            </a:pPr>
            <a:r>
              <a:rPr lang="en-US" sz="2100" dirty="0">
                <a:latin typeface="Century Gothic" panose="020B0502020202020204" pitchFamily="34" charset="0"/>
              </a:rPr>
              <a:t>Stimulus I Rp8,5 T </a:t>
            </a:r>
            <a:r>
              <a:rPr lang="en-US" sz="2100" dirty="0" err="1">
                <a:latin typeface="Century Gothic" panose="020B0502020202020204" pitchFamily="34" charset="0"/>
              </a:rPr>
              <a:t>dan</a:t>
            </a:r>
            <a:r>
              <a:rPr lang="en-US" sz="2100" dirty="0">
                <a:latin typeface="Century Gothic" panose="020B0502020202020204" pitchFamily="34" charset="0"/>
              </a:rPr>
              <a:t> Stimulus II Rp22,5 T </a:t>
            </a:r>
            <a:r>
              <a:rPr lang="en-US" sz="2100" dirty="0" err="1">
                <a:latin typeface="Century Gothic" panose="020B0502020202020204" pitchFamily="34" charset="0"/>
              </a:rPr>
              <a:t>dalam</a:t>
            </a:r>
            <a:r>
              <a:rPr lang="en-US" sz="2100" dirty="0">
                <a:latin typeface="Century Gothic" panose="020B0502020202020204" pitchFamily="34" charset="0"/>
              </a:rPr>
              <a:t> APBN 2020 (</a:t>
            </a:r>
            <a:r>
              <a:rPr lang="en-US" sz="2100" dirty="0" err="1">
                <a:latin typeface="Century Gothic" panose="020B0502020202020204" pitchFamily="34" charset="0"/>
              </a:rPr>
              <a:t>sebelum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pandemi</a:t>
            </a:r>
            <a:r>
              <a:rPr lang="en-US" sz="2100" dirty="0">
                <a:latin typeface="Century Gothic" panose="020B0502020202020204" pitchFamily="34" charset="0"/>
              </a:rPr>
              <a:t> COVID-19)</a:t>
            </a:r>
          </a:p>
          <a:p>
            <a:pPr lvl="1" indent="-285750" algn="l">
              <a:lnSpc>
                <a:spcPct val="120000"/>
              </a:lnSpc>
            </a:pPr>
            <a:r>
              <a:rPr lang="en-US" sz="2100" dirty="0">
                <a:latin typeface="Century Gothic" panose="020B0502020202020204" pitchFamily="34" charset="0"/>
              </a:rPr>
              <a:t>APBN-P </a:t>
            </a:r>
            <a:r>
              <a:rPr lang="en-US" sz="2100" dirty="0" err="1">
                <a:latin typeface="Century Gothic" panose="020B0502020202020204" pitchFamily="34" charset="0"/>
              </a:rPr>
              <a:t>untuk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belanja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penanganan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kesehatan</a:t>
            </a:r>
            <a:r>
              <a:rPr lang="en-US" sz="2100" dirty="0">
                <a:latin typeface="Century Gothic" panose="020B0502020202020204" pitchFamily="34" charset="0"/>
              </a:rPr>
              <a:t>, </a:t>
            </a:r>
            <a:r>
              <a:rPr lang="en-US" sz="2100" dirty="0" err="1">
                <a:latin typeface="Century Gothic" panose="020B0502020202020204" pitchFamily="34" charset="0"/>
              </a:rPr>
              <a:t>perlindungan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sosial</a:t>
            </a:r>
            <a:r>
              <a:rPr lang="en-US" sz="2100" dirty="0">
                <a:latin typeface="Century Gothic" panose="020B0502020202020204" pitchFamily="34" charset="0"/>
              </a:rPr>
              <a:t>, </a:t>
            </a:r>
            <a:r>
              <a:rPr lang="en-US" sz="2100" dirty="0" err="1">
                <a:latin typeface="Century Gothic" panose="020B0502020202020204" pitchFamily="34" charset="0"/>
              </a:rPr>
              <a:t>penanganan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dampak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ekonomi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dan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keuangan</a:t>
            </a:r>
            <a:r>
              <a:rPr lang="en-US" sz="2100" dirty="0">
                <a:latin typeface="Century Gothic" panose="020B0502020202020204" pitchFamily="34" charset="0"/>
              </a:rPr>
              <a:t> (</a:t>
            </a:r>
            <a:r>
              <a:rPr lang="en-US" sz="2100" dirty="0" err="1">
                <a:latin typeface="Century Gothic" panose="020B0502020202020204" pitchFamily="34" charset="0"/>
              </a:rPr>
              <a:t>termasuk</a:t>
            </a:r>
            <a:r>
              <a:rPr lang="en-US" sz="2100" dirty="0">
                <a:latin typeface="Century Gothic" panose="020B0502020202020204" pitchFamily="34" charset="0"/>
              </a:rPr>
              <a:t> PEN) </a:t>
            </a:r>
            <a:r>
              <a:rPr lang="en-US" sz="2100" dirty="0" err="1">
                <a:latin typeface="Century Gothic" panose="020B0502020202020204" pitchFamily="34" charset="0"/>
              </a:rPr>
              <a:t>mulai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dari</a:t>
            </a:r>
            <a:r>
              <a:rPr lang="en-US" sz="2100" dirty="0">
                <a:latin typeface="Century Gothic" panose="020B0502020202020204" pitchFamily="34" charset="0"/>
              </a:rPr>
              <a:t> Rp405,1 T </a:t>
            </a:r>
            <a:r>
              <a:rPr lang="id-ID" sz="2100" dirty="0">
                <a:latin typeface="Century Gothic" panose="020B0502020202020204" pitchFamily="34" charset="0"/>
              </a:rPr>
              <a:t>(Perpres 54/2020) </a:t>
            </a:r>
            <a:r>
              <a:rPr lang="en-US" sz="2100" dirty="0" err="1">
                <a:latin typeface="Century Gothic" panose="020B0502020202020204" pitchFamily="34" charset="0"/>
              </a:rPr>
              <a:t>berubah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menjadi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id-ID" sz="2100" dirty="0">
                <a:latin typeface="Century Gothic" panose="020B0502020202020204" pitchFamily="34" charset="0"/>
              </a:rPr>
              <a:t>Outlook </a:t>
            </a:r>
            <a:r>
              <a:rPr lang="en-US" sz="2100" dirty="0">
                <a:latin typeface="Century Gothic" panose="020B0502020202020204" pitchFamily="34" charset="0"/>
              </a:rPr>
              <a:t>Rp641,17 T, </a:t>
            </a:r>
            <a:r>
              <a:rPr lang="id-ID" sz="2100" dirty="0">
                <a:latin typeface="Century Gothic" panose="020B0502020202020204" pitchFamily="34" charset="0"/>
              </a:rPr>
              <a:t>Outlook </a:t>
            </a:r>
            <a:r>
              <a:rPr lang="en-US" sz="2100" dirty="0">
                <a:latin typeface="Century Gothic" panose="020B0502020202020204" pitchFamily="34" charset="0"/>
              </a:rPr>
              <a:t>Rp677,2 T, </a:t>
            </a:r>
            <a:r>
              <a:rPr lang="en-US" sz="2100" dirty="0" err="1">
                <a:latin typeface="Century Gothic" panose="020B0502020202020204" pitchFamily="34" charset="0"/>
              </a:rPr>
              <a:t>dan</a:t>
            </a:r>
            <a:r>
              <a:rPr lang="en-US" sz="2100" dirty="0">
                <a:latin typeface="Century Gothic" panose="020B0502020202020204" pitchFamily="34" charset="0"/>
              </a:rPr>
              <a:t> Rp695,2 T</a:t>
            </a:r>
            <a:r>
              <a:rPr lang="id-ID" sz="2100" dirty="0">
                <a:latin typeface="Century Gothic" panose="020B0502020202020204" pitchFamily="34" charset="0"/>
              </a:rPr>
              <a:t> (Perpres 72/2020)</a:t>
            </a:r>
          </a:p>
          <a:p>
            <a:pPr lvl="1" indent="-285750" algn="l">
              <a:lnSpc>
                <a:spcPct val="120000"/>
              </a:lnSpc>
            </a:pPr>
            <a:r>
              <a:rPr lang="en-US" sz="2100" dirty="0" err="1">
                <a:latin typeface="Century Gothic" panose="020B0502020202020204" pitchFamily="34" charset="0"/>
              </a:rPr>
              <a:t>Alokasi</a:t>
            </a:r>
            <a:r>
              <a:rPr lang="en-US" sz="2100" dirty="0">
                <a:latin typeface="Century Gothic" panose="020B0502020202020204" pitchFamily="34" charset="0"/>
              </a:rPr>
              <a:t> APBD-P 528 </a:t>
            </a:r>
            <a:r>
              <a:rPr lang="en-US" sz="2100" dirty="0" err="1">
                <a:latin typeface="Century Gothic" panose="020B0502020202020204" pitchFamily="34" charset="0"/>
              </a:rPr>
              <a:t>Pemda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untuk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penanganan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kesehatan</a:t>
            </a:r>
            <a:r>
              <a:rPr lang="en-US" sz="2100" dirty="0">
                <a:latin typeface="Century Gothic" panose="020B0502020202020204" pitchFamily="34" charset="0"/>
              </a:rPr>
              <a:t> Rp24,1 T; </a:t>
            </a:r>
            <a:r>
              <a:rPr lang="en-US" sz="2100" dirty="0" err="1">
                <a:latin typeface="Century Gothic" panose="020B0502020202020204" pitchFamily="34" charset="0"/>
              </a:rPr>
              <a:t>Penyediaan</a:t>
            </a:r>
            <a:r>
              <a:rPr lang="en-US" sz="2100" dirty="0">
                <a:latin typeface="Century Gothic" panose="020B0502020202020204" pitchFamily="34" charset="0"/>
              </a:rPr>
              <a:t> JPS Rp25,34 T; </a:t>
            </a:r>
            <a:r>
              <a:rPr lang="en-US" sz="2100" dirty="0" err="1">
                <a:latin typeface="Century Gothic" panose="020B0502020202020204" pitchFamily="34" charset="0"/>
              </a:rPr>
              <a:t>Penanganan</a:t>
            </a:r>
            <a:r>
              <a:rPr lang="en-US" sz="2100" dirty="0">
                <a:latin typeface="Century Gothic" panose="020B0502020202020204" pitchFamily="34" charset="0"/>
              </a:rPr>
              <a:t> Dampak </a:t>
            </a:r>
            <a:r>
              <a:rPr lang="en-US" sz="2100" dirty="0" err="1">
                <a:latin typeface="Century Gothic" panose="020B0502020202020204" pitchFamily="34" charset="0"/>
              </a:rPr>
              <a:t>Ekonomi</a:t>
            </a:r>
            <a:r>
              <a:rPr lang="en-US" sz="2100" dirty="0">
                <a:latin typeface="Century Gothic" panose="020B0502020202020204" pitchFamily="34" charset="0"/>
              </a:rPr>
              <a:t> Rp7,13 T</a:t>
            </a:r>
          </a:p>
          <a:p>
            <a:pPr lvl="1" indent="-285750" algn="l">
              <a:lnSpc>
                <a:spcPct val="120000"/>
              </a:lnSpc>
            </a:pPr>
            <a:r>
              <a:rPr lang="en-US" sz="2100" dirty="0" err="1">
                <a:latin typeface="Century Gothic" panose="020B0502020202020204" pitchFamily="34" charset="0"/>
              </a:rPr>
              <a:t>Alokasi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Anggaran</a:t>
            </a:r>
            <a:r>
              <a:rPr lang="en-US" sz="2100" dirty="0">
                <a:latin typeface="Century Gothic" panose="020B0502020202020204" pitchFamily="34" charset="0"/>
              </a:rPr>
              <a:t> BI Rp1.386 T</a:t>
            </a:r>
          </a:p>
          <a:p>
            <a:pPr lvl="1" indent="-285750" algn="l">
              <a:lnSpc>
                <a:spcPct val="120000"/>
              </a:lnSpc>
            </a:pPr>
            <a:r>
              <a:rPr lang="en-US" sz="2100" dirty="0" err="1">
                <a:latin typeface="Century Gothic" panose="020B0502020202020204" pitchFamily="34" charset="0"/>
              </a:rPr>
              <a:t>Alokasi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Anggaran</a:t>
            </a:r>
            <a:r>
              <a:rPr lang="en-US" sz="2100" dirty="0">
                <a:latin typeface="Century Gothic" panose="020B0502020202020204" pitchFamily="34" charset="0"/>
              </a:rPr>
              <a:t> LPS</a:t>
            </a:r>
          </a:p>
          <a:p>
            <a:pPr lvl="1" indent="-285750" algn="l">
              <a:lnSpc>
                <a:spcPct val="120000"/>
              </a:lnSpc>
            </a:pPr>
            <a:r>
              <a:rPr lang="en-US" sz="2100" dirty="0" err="1">
                <a:latin typeface="Century Gothic" panose="020B0502020202020204" pitchFamily="34" charset="0"/>
              </a:rPr>
              <a:t>Alokasi</a:t>
            </a:r>
            <a:r>
              <a:rPr lang="en-US" sz="2100" dirty="0">
                <a:latin typeface="Century Gothic" panose="020B0502020202020204" pitchFamily="34" charset="0"/>
              </a:rPr>
              <a:t> Dana CSR BUMN</a:t>
            </a:r>
          </a:p>
          <a:p>
            <a:pPr lvl="1" indent="-285750" algn="l">
              <a:lnSpc>
                <a:spcPct val="120000"/>
              </a:lnSpc>
            </a:pPr>
            <a:r>
              <a:rPr lang="en-US" sz="2100" dirty="0" err="1">
                <a:latin typeface="Century Gothic" panose="020B0502020202020204" pitchFamily="34" charset="0"/>
              </a:rPr>
              <a:t>Alokasi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Hibah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dan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Donasi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Masyarakat</a:t>
            </a:r>
            <a:r>
              <a:rPr lang="en-US" sz="2100" dirty="0">
                <a:latin typeface="Century Gothic" panose="020B0502020202020204" pitchFamily="34" charset="0"/>
              </a:rPr>
              <a:t> yang </a:t>
            </a:r>
            <a:r>
              <a:rPr lang="en-US" sz="2100" dirty="0" err="1">
                <a:latin typeface="Century Gothic" panose="020B0502020202020204" pitchFamily="34" charset="0"/>
              </a:rPr>
              <a:t>dikelola</a:t>
            </a:r>
            <a:r>
              <a:rPr lang="en-US" sz="2100" dirty="0">
                <a:latin typeface="Century Gothic" panose="020B0502020202020204" pitchFamily="34" charset="0"/>
              </a:rPr>
              <a:t> BNPB</a:t>
            </a:r>
          </a:p>
          <a:p>
            <a:pPr marL="0" indent="0" algn="l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4. </a:t>
            </a:r>
            <a:r>
              <a:rPr lang="en-US" sz="2400" b="1" dirty="0" err="1">
                <a:latin typeface="Century Gothic" panose="020B0502020202020204" pitchFamily="34" charset="0"/>
              </a:rPr>
              <a:t>Siklus</a:t>
            </a:r>
            <a:r>
              <a:rPr lang="en-US" sz="2400" b="1" dirty="0">
                <a:latin typeface="Century Gothic" panose="020B0502020202020204" pitchFamily="34" charset="0"/>
              </a:rPr>
              <a:t> Budget</a:t>
            </a:r>
          </a:p>
          <a:p>
            <a:pPr marL="673895" lvl="1" indent="-280988" algn="l">
              <a:lnSpc>
                <a:spcPct val="110000"/>
              </a:lnSpc>
            </a:pPr>
            <a:r>
              <a:rPr lang="en-US" sz="2100" dirty="0" err="1">
                <a:latin typeface="Century Gothic" panose="020B0502020202020204" pitchFamily="34" charset="0"/>
              </a:rPr>
              <a:t>Perencanaan</a:t>
            </a:r>
            <a:r>
              <a:rPr lang="en-US" sz="2100" dirty="0">
                <a:latin typeface="Century Gothic" panose="020B0502020202020204" pitchFamily="34" charset="0"/>
              </a:rPr>
              <a:t>, </a:t>
            </a:r>
            <a:r>
              <a:rPr lang="en-US" sz="2100" dirty="0" err="1">
                <a:latin typeface="Century Gothic" panose="020B0502020202020204" pitchFamily="34" charset="0"/>
              </a:rPr>
              <a:t>Penganggaran</a:t>
            </a:r>
            <a:r>
              <a:rPr lang="en-US" sz="2100" dirty="0">
                <a:latin typeface="Century Gothic" panose="020B0502020202020204" pitchFamily="34" charset="0"/>
              </a:rPr>
              <a:t>, </a:t>
            </a:r>
            <a:r>
              <a:rPr lang="en-US" sz="2100" dirty="0" err="1">
                <a:latin typeface="Century Gothic" panose="020B0502020202020204" pitchFamily="34" charset="0"/>
              </a:rPr>
              <a:t>Implementasi</a:t>
            </a:r>
            <a:r>
              <a:rPr lang="en-US" sz="2100" dirty="0">
                <a:latin typeface="Century Gothic" panose="020B0502020202020204" pitchFamily="34" charset="0"/>
              </a:rPr>
              <a:t>, </a:t>
            </a:r>
            <a:r>
              <a:rPr lang="en-US" sz="2100" dirty="0" err="1">
                <a:latin typeface="Century Gothic" panose="020B0502020202020204" pitchFamily="34" charset="0"/>
              </a:rPr>
              <a:t>Monev</a:t>
            </a:r>
            <a:r>
              <a:rPr lang="en-US" sz="2100" dirty="0">
                <a:latin typeface="Century Gothic" panose="020B0502020202020204" pitchFamily="34" charset="0"/>
              </a:rPr>
              <a:t> &amp; </a:t>
            </a:r>
            <a:r>
              <a:rPr lang="en-US" sz="2100" dirty="0" err="1">
                <a:latin typeface="Century Gothic" panose="020B0502020202020204" pitchFamily="34" charset="0"/>
              </a:rPr>
              <a:t>Pengawasan</a:t>
            </a:r>
            <a:r>
              <a:rPr lang="en-US" sz="2100" dirty="0">
                <a:latin typeface="Century Gothic" panose="020B0502020202020204" pitchFamily="34" charset="0"/>
              </a:rPr>
              <a:t>, </a:t>
            </a:r>
            <a:r>
              <a:rPr lang="en-US" sz="2100" dirty="0" err="1">
                <a:latin typeface="Century Gothic" panose="020B0502020202020204" pitchFamily="34" charset="0"/>
              </a:rPr>
              <a:t>Pelaporan</a:t>
            </a:r>
            <a:r>
              <a:rPr lang="en-US" sz="2100" dirty="0">
                <a:latin typeface="Century Gothic" panose="020B0502020202020204" pitchFamily="34" charset="0"/>
              </a:rPr>
              <a:t> &amp; </a:t>
            </a:r>
            <a:r>
              <a:rPr lang="en-US" sz="2100" dirty="0" err="1">
                <a:latin typeface="Century Gothic" panose="020B0502020202020204" pitchFamily="34" charset="0"/>
              </a:rPr>
              <a:t>Pertanggungjawaban</a:t>
            </a:r>
            <a:endParaRPr lang="en-US" sz="2100" dirty="0">
              <a:latin typeface="Century Gothic" panose="020B0502020202020204" pitchFamily="34" charset="0"/>
            </a:endParaRPr>
          </a:p>
          <a:p>
            <a:pPr marL="0" indent="0" algn="l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5. </a:t>
            </a:r>
            <a:r>
              <a:rPr lang="en-US" sz="2400" b="1" dirty="0" err="1">
                <a:latin typeface="Century Gothic" panose="020B0502020202020204" pitchFamily="34" charset="0"/>
              </a:rPr>
              <a:t>Pemangku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Kepentingan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lvl="1" algn="l">
              <a:lnSpc>
                <a:spcPct val="120000"/>
              </a:lnSpc>
            </a:pPr>
            <a:r>
              <a:rPr lang="en-US" sz="2100" dirty="0">
                <a:latin typeface="Century Gothic" panose="020B0502020202020204" pitchFamily="34" charset="0"/>
              </a:rPr>
              <a:t>K/L </a:t>
            </a:r>
            <a:r>
              <a:rPr lang="en-US" sz="2100" dirty="0" err="1">
                <a:latin typeface="Century Gothic" panose="020B0502020202020204" pitchFamily="34" charset="0"/>
              </a:rPr>
              <a:t>pemangku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kebijakan</a:t>
            </a:r>
            <a:endParaRPr lang="en-US" sz="2100" dirty="0">
              <a:latin typeface="Century Gothic" panose="020B0502020202020204" pitchFamily="34" charset="0"/>
            </a:endParaRPr>
          </a:p>
          <a:p>
            <a:pPr lvl="1" algn="l">
              <a:lnSpc>
                <a:spcPct val="120000"/>
              </a:lnSpc>
            </a:pPr>
            <a:r>
              <a:rPr lang="en-US" sz="2100" dirty="0" err="1">
                <a:latin typeface="Century Gothic" panose="020B0502020202020204" pitchFamily="34" charset="0"/>
              </a:rPr>
              <a:t>Pihak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pelaksana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kegiatan</a:t>
            </a:r>
            <a:endParaRPr lang="en-US" sz="2100" dirty="0">
              <a:latin typeface="Century Gothic" panose="020B0502020202020204" pitchFamily="34" charset="0"/>
            </a:endParaRPr>
          </a:p>
          <a:p>
            <a:pPr lvl="1" algn="l">
              <a:lnSpc>
                <a:spcPct val="120000"/>
              </a:lnSpc>
            </a:pPr>
            <a:r>
              <a:rPr lang="en-US" sz="2100" dirty="0" err="1">
                <a:latin typeface="Century Gothic" panose="020B0502020202020204" pitchFamily="34" charset="0"/>
              </a:rPr>
              <a:t>Pihak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penerima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manfaat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562" y="2681785"/>
            <a:ext cx="9679859" cy="7605215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100" b="1" dirty="0">
                <a:latin typeface="Century Gothic" panose="020B0502020202020204" pitchFamily="34" charset="0"/>
              </a:rPr>
              <a:t>1. </a:t>
            </a:r>
            <a:r>
              <a:rPr lang="en-US" sz="2400" b="1" dirty="0">
                <a:latin typeface="Century Gothic" panose="020B0502020202020204" pitchFamily="34" charset="0"/>
              </a:rPr>
              <a:t>Program/</a:t>
            </a:r>
            <a:r>
              <a:rPr lang="id-ID" sz="2400" b="1" dirty="0">
                <a:latin typeface="Century Gothic" panose="020B0502020202020204" pitchFamily="34" charset="0"/>
              </a:rPr>
              <a:t>kegiatan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lvl="1" algn="l"/>
            <a:r>
              <a:rPr lang="en-US" sz="2100" dirty="0">
                <a:latin typeface="Century Gothic" panose="020B0502020202020204" pitchFamily="34" charset="0"/>
              </a:rPr>
              <a:t>Refocusing &amp; </a:t>
            </a:r>
            <a:r>
              <a:rPr lang="en-US" sz="2100" dirty="0" err="1">
                <a:latin typeface="Century Gothic" panose="020B0502020202020204" pitchFamily="34" charset="0"/>
              </a:rPr>
              <a:t>Realokasi</a:t>
            </a:r>
            <a:endParaRPr lang="en-US" sz="2100" dirty="0">
              <a:latin typeface="Century Gothic" panose="020B0502020202020204" pitchFamily="34" charset="0"/>
            </a:endParaRPr>
          </a:p>
          <a:p>
            <a:pPr lvl="1" algn="l"/>
            <a:r>
              <a:rPr lang="en-US" sz="2100" dirty="0" err="1">
                <a:latin typeface="Century Gothic" panose="020B0502020202020204" pitchFamily="34" charset="0"/>
              </a:rPr>
              <a:t>Penanganan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Kesehatan</a:t>
            </a:r>
            <a:endParaRPr lang="en-US" sz="2100" dirty="0">
              <a:latin typeface="Century Gothic" panose="020B0502020202020204" pitchFamily="34" charset="0"/>
            </a:endParaRPr>
          </a:p>
          <a:p>
            <a:pPr lvl="1" algn="l"/>
            <a:r>
              <a:rPr lang="en-US" sz="2100" dirty="0" err="1">
                <a:latin typeface="Century Gothic" panose="020B0502020202020204" pitchFamily="34" charset="0"/>
              </a:rPr>
              <a:t>Perlindungan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Sosial</a:t>
            </a:r>
            <a:endParaRPr lang="en-US" sz="2100" dirty="0">
              <a:latin typeface="Century Gothic" panose="020B0502020202020204" pitchFamily="34" charset="0"/>
            </a:endParaRPr>
          </a:p>
          <a:p>
            <a:pPr lvl="1" algn="l"/>
            <a:r>
              <a:rPr lang="en-US" sz="2100" dirty="0" err="1">
                <a:latin typeface="Century Gothic" panose="020B0502020202020204" pitchFamily="34" charset="0"/>
              </a:rPr>
              <a:t>Penanganan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Dampak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Ekonomi</a:t>
            </a:r>
            <a:r>
              <a:rPr lang="en-US" sz="2100" dirty="0">
                <a:latin typeface="Century Gothic" panose="020B0502020202020204" pitchFamily="34" charset="0"/>
              </a:rPr>
              <a:t> &amp; </a:t>
            </a:r>
            <a:r>
              <a:rPr lang="en-US" sz="2100" dirty="0" err="1">
                <a:latin typeface="Century Gothic" panose="020B0502020202020204" pitchFamily="34" charset="0"/>
              </a:rPr>
              <a:t>Keuangan</a:t>
            </a:r>
            <a:r>
              <a:rPr lang="en-US" sz="2100" dirty="0">
                <a:latin typeface="Century Gothic" panose="020B0502020202020204" pitchFamily="34" charset="0"/>
              </a:rPr>
              <a:t> (PEN)</a:t>
            </a:r>
          </a:p>
          <a:p>
            <a:pPr lvl="1" algn="l"/>
            <a:r>
              <a:rPr lang="en-US" sz="2100" i="1" dirty="0" err="1">
                <a:latin typeface="Century Gothic" panose="020B0502020202020204" pitchFamily="34" charset="0"/>
              </a:rPr>
              <a:t>Pengadaan</a:t>
            </a:r>
            <a:r>
              <a:rPr lang="en-US" sz="2100" i="1" dirty="0">
                <a:latin typeface="Century Gothic" panose="020B0502020202020204" pitchFamily="34" charset="0"/>
              </a:rPr>
              <a:t> </a:t>
            </a:r>
            <a:r>
              <a:rPr lang="en-US" sz="2100" i="1" dirty="0" err="1">
                <a:latin typeface="Century Gothic" panose="020B0502020202020204" pitchFamily="34" charset="0"/>
              </a:rPr>
              <a:t>Barang</a:t>
            </a:r>
            <a:r>
              <a:rPr lang="en-US" sz="2100" i="1" dirty="0">
                <a:latin typeface="Century Gothic" panose="020B0502020202020204" pitchFamily="34" charset="0"/>
              </a:rPr>
              <a:t>/</a:t>
            </a:r>
            <a:r>
              <a:rPr lang="en-US" sz="2100" i="1" dirty="0" err="1">
                <a:latin typeface="Century Gothic" panose="020B0502020202020204" pitchFamily="34" charset="0"/>
              </a:rPr>
              <a:t>Jasa</a:t>
            </a:r>
            <a:r>
              <a:rPr lang="en-US" sz="2100" i="1" dirty="0">
                <a:latin typeface="Century Gothic" panose="020B0502020202020204" pitchFamily="34" charset="0"/>
              </a:rPr>
              <a:t> Masa </a:t>
            </a:r>
            <a:r>
              <a:rPr lang="en-US" sz="2100" i="1" dirty="0" err="1">
                <a:latin typeface="Century Gothic" panose="020B0502020202020204" pitchFamily="34" charset="0"/>
              </a:rPr>
              <a:t>Darurat</a:t>
            </a:r>
            <a:r>
              <a:rPr lang="en-US" sz="2100" i="1" dirty="0">
                <a:latin typeface="Century Gothic" panose="020B0502020202020204" pitchFamily="34" charset="0"/>
              </a:rPr>
              <a:t> </a:t>
            </a:r>
            <a:r>
              <a:rPr lang="en-US" sz="2100" i="1" dirty="0" err="1">
                <a:latin typeface="Century Gothic" panose="020B0502020202020204" pitchFamily="34" charset="0"/>
              </a:rPr>
              <a:t>Bencana</a:t>
            </a:r>
            <a:endParaRPr lang="en-US" sz="2100" i="1" dirty="0">
              <a:latin typeface="Century Gothic" panose="020B0502020202020204" pitchFamily="34" charset="0"/>
            </a:endParaRPr>
          </a:p>
          <a:p>
            <a:pPr lvl="1" algn="l"/>
            <a:r>
              <a:rPr lang="id-ID" sz="2100" i="1" dirty="0">
                <a:latin typeface="Century Gothic" panose="020B0502020202020204" pitchFamily="34" charset="0"/>
              </a:rPr>
              <a:t>Manajemen P</a:t>
            </a:r>
            <a:r>
              <a:rPr lang="en-US" sz="2100" i="1" dirty="0" err="1">
                <a:latin typeface="Century Gothic" panose="020B0502020202020204" pitchFamily="34" charset="0"/>
              </a:rPr>
              <a:t>enanggulangan</a:t>
            </a:r>
            <a:r>
              <a:rPr lang="en-US" sz="2100" i="1" dirty="0">
                <a:latin typeface="Century Gothic" panose="020B0502020202020204" pitchFamily="34" charset="0"/>
              </a:rPr>
              <a:t> </a:t>
            </a:r>
            <a:r>
              <a:rPr lang="en-US" sz="2100" i="1" dirty="0" err="1">
                <a:latin typeface="Century Gothic" panose="020B0502020202020204" pitchFamily="34" charset="0"/>
              </a:rPr>
              <a:t>Bencana</a:t>
            </a:r>
            <a:endParaRPr lang="en-US" sz="2100" i="1" dirty="0">
              <a:latin typeface="Century Gothic" panose="020B0502020202020204" pitchFamily="34" charset="0"/>
            </a:endParaRPr>
          </a:p>
          <a:p>
            <a:pPr marL="0" indent="0" algn="l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2. </a:t>
            </a:r>
            <a:r>
              <a:rPr lang="en-US" sz="2400" b="1" dirty="0" err="1">
                <a:latin typeface="Century Gothic" panose="020B0502020202020204" pitchFamily="34" charset="0"/>
              </a:rPr>
              <a:t>Sumber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100" dirty="0">
                <a:latin typeface="Century Gothic" panose="020B0502020202020204" pitchFamily="34" charset="0"/>
              </a:rPr>
              <a:t>Refocusing </a:t>
            </a:r>
            <a:r>
              <a:rPr lang="en-US" sz="2100" dirty="0" err="1">
                <a:latin typeface="Century Gothic" panose="020B0502020202020204" pitchFamily="34" charset="0"/>
              </a:rPr>
              <a:t>kegiatan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dan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realokasi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anggaran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Kementerian</a:t>
            </a:r>
            <a:r>
              <a:rPr lang="en-US" sz="2100" dirty="0">
                <a:latin typeface="Century Gothic" panose="020B0502020202020204" pitchFamily="34" charset="0"/>
              </a:rPr>
              <a:t>/</a:t>
            </a:r>
            <a:r>
              <a:rPr lang="en-US" sz="2100" dirty="0" err="1">
                <a:latin typeface="Century Gothic" panose="020B0502020202020204" pitchFamily="34" charset="0"/>
              </a:rPr>
              <a:t>Lembaga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dan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Pemda</a:t>
            </a:r>
            <a:endParaRPr lang="en-US" sz="2100" dirty="0">
              <a:latin typeface="Century Gothic" panose="020B0502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100" dirty="0" err="1">
                <a:latin typeface="Century Gothic" panose="020B0502020202020204" pitchFamily="34" charset="0"/>
              </a:rPr>
              <a:t>Penghematan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belanja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Kementerian</a:t>
            </a:r>
            <a:r>
              <a:rPr lang="en-US" sz="2100" dirty="0">
                <a:latin typeface="Century Gothic" panose="020B0502020202020204" pitchFamily="34" charset="0"/>
              </a:rPr>
              <a:t>/</a:t>
            </a:r>
            <a:r>
              <a:rPr lang="en-US" sz="2100" dirty="0" err="1">
                <a:latin typeface="Century Gothic" panose="020B0502020202020204" pitchFamily="34" charset="0"/>
              </a:rPr>
              <a:t>Lembaga</a:t>
            </a:r>
            <a:r>
              <a:rPr lang="en-US" sz="2100" dirty="0">
                <a:latin typeface="Century Gothic" panose="020B0502020202020204" pitchFamily="34" charset="0"/>
              </a:rPr>
              <a:t> Rp95,7 T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100" dirty="0" err="1">
                <a:latin typeface="Century Gothic" panose="020B0502020202020204" pitchFamily="34" charset="0"/>
              </a:rPr>
              <a:t>Realokasi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cadangan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dari</a:t>
            </a:r>
            <a:r>
              <a:rPr lang="en-US" sz="2100" dirty="0">
                <a:latin typeface="Century Gothic" panose="020B0502020202020204" pitchFamily="34" charset="0"/>
              </a:rPr>
              <a:t> BUN Rp54,6 T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100" dirty="0" err="1">
                <a:latin typeface="Century Gothic" panose="020B0502020202020204" pitchFamily="34" charset="0"/>
              </a:rPr>
              <a:t>Penghematan</a:t>
            </a:r>
            <a:r>
              <a:rPr lang="en-US" sz="2100" dirty="0">
                <a:latin typeface="Century Gothic" panose="020B0502020202020204" pitchFamily="34" charset="0"/>
              </a:rPr>
              <a:t> Transfer </a:t>
            </a:r>
            <a:r>
              <a:rPr lang="en-US" sz="2100" dirty="0" err="1">
                <a:latin typeface="Century Gothic" panose="020B0502020202020204" pitchFamily="34" charset="0"/>
              </a:rPr>
              <a:t>ke</a:t>
            </a:r>
            <a:r>
              <a:rPr lang="en-US" sz="2100" dirty="0">
                <a:latin typeface="Century Gothic" panose="020B0502020202020204" pitchFamily="34" charset="0"/>
              </a:rPr>
              <a:t> Daerah </a:t>
            </a:r>
            <a:r>
              <a:rPr lang="en-US" sz="2100" dirty="0" err="1">
                <a:latin typeface="Century Gothic" panose="020B0502020202020204" pitchFamily="34" charset="0"/>
              </a:rPr>
              <a:t>dan</a:t>
            </a:r>
            <a:r>
              <a:rPr lang="en-US" sz="2100" dirty="0">
                <a:latin typeface="Century Gothic" panose="020B0502020202020204" pitchFamily="34" charset="0"/>
              </a:rPr>
              <a:t> Dana </a:t>
            </a:r>
            <a:r>
              <a:rPr lang="en-US" sz="2100" dirty="0" err="1">
                <a:latin typeface="Century Gothic" panose="020B0502020202020204" pitchFamily="34" charset="0"/>
              </a:rPr>
              <a:t>Desa</a:t>
            </a:r>
            <a:r>
              <a:rPr lang="en-US" sz="2100" dirty="0">
                <a:latin typeface="Century Gothic" panose="020B0502020202020204" pitchFamily="34" charset="0"/>
              </a:rPr>
              <a:t> Rp94,2 T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100" dirty="0" err="1">
                <a:latin typeface="Century Gothic" panose="020B0502020202020204" pitchFamily="34" charset="0"/>
              </a:rPr>
              <a:t>Alokasi</a:t>
            </a:r>
            <a:r>
              <a:rPr lang="en-US" sz="2100" dirty="0">
                <a:latin typeface="Century Gothic" panose="020B0502020202020204" pitchFamily="34" charset="0"/>
              </a:rPr>
              <a:t> TKDD </a:t>
            </a:r>
            <a:r>
              <a:rPr lang="en-US" sz="2100" dirty="0" err="1">
                <a:latin typeface="Century Gothic" panose="020B0502020202020204" pitchFamily="34" charset="0"/>
              </a:rPr>
              <a:t>ke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Pemerintah</a:t>
            </a:r>
            <a:r>
              <a:rPr lang="en-US" sz="2100" dirty="0">
                <a:latin typeface="Century Gothic" panose="020B0502020202020204" pitchFamily="34" charset="0"/>
              </a:rPr>
              <a:t> Daerah Rp176,98 T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100" dirty="0">
                <a:latin typeface="Century Gothic" panose="020B0502020202020204" pitchFamily="34" charset="0"/>
              </a:rPr>
              <a:t>Refocusing </a:t>
            </a:r>
            <a:r>
              <a:rPr lang="en-US" sz="2100" dirty="0" err="1">
                <a:latin typeface="Century Gothic" panose="020B0502020202020204" pitchFamily="34" charset="0"/>
              </a:rPr>
              <a:t>kegiatan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dan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realokasi</a:t>
            </a:r>
            <a:r>
              <a:rPr lang="en-US" sz="2100" dirty="0">
                <a:latin typeface="Century Gothic" panose="020B0502020202020204" pitchFamily="34" charset="0"/>
              </a:rPr>
              <a:t> APBD </a:t>
            </a:r>
            <a:r>
              <a:rPr lang="en-US" sz="2100" dirty="0" err="1">
                <a:latin typeface="Century Gothic" panose="020B0502020202020204" pitchFamily="34" charset="0"/>
              </a:rPr>
              <a:t>pos</a:t>
            </a:r>
            <a:r>
              <a:rPr lang="en-US" sz="2100" dirty="0">
                <a:latin typeface="Century Gothic" panose="020B0502020202020204" pitchFamily="34" charset="0"/>
              </a:rPr>
              <a:t> BTT Rp21,81 T </a:t>
            </a:r>
            <a:r>
              <a:rPr lang="en-US" sz="2100" dirty="0" err="1">
                <a:latin typeface="Century Gothic" panose="020B0502020202020204" pitchFamily="34" charset="0"/>
              </a:rPr>
              <a:t>dan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belanja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bansos</a:t>
            </a:r>
            <a:r>
              <a:rPr lang="en-US" sz="2100" dirty="0">
                <a:latin typeface="Century Gothic" panose="020B0502020202020204" pitchFamily="34" charset="0"/>
              </a:rPr>
              <a:t> Rp25,34 T </a:t>
            </a:r>
            <a:r>
              <a:rPr lang="en-US" sz="2100" dirty="0" err="1">
                <a:latin typeface="Century Gothic" panose="020B0502020202020204" pitchFamily="34" charset="0"/>
              </a:rPr>
              <a:t>menjadi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belanja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penanganan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r>
              <a:rPr lang="en-US" sz="2100" dirty="0" err="1">
                <a:latin typeface="Century Gothic" panose="020B0502020202020204" pitchFamily="34" charset="0"/>
              </a:rPr>
              <a:t>pandemi</a:t>
            </a:r>
            <a:r>
              <a:rPr lang="en-US" sz="2100" dirty="0">
                <a:latin typeface="Century Gothic" panose="020B0502020202020204" pitchFamily="34" charset="0"/>
              </a:rPr>
              <a:t> COVID-19 Rp56,57 T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100" dirty="0" err="1">
                <a:latin typeface="Century Gothic" panose="020B0502020202020204" pitchFamily="34" charset="0"/>
              </a:rPr>
              <a:t>Anggaran</a:t>
            </a:r>
            <a:r>
              <a:rPr lang="en-US" sz="2100" dirty="0">
                <a:latin typeface="Century Gothic" panose="020B0502020202020204" pitchFamily="34" charset="0"/>
              </a:rPr>
              <a:t> BI </a:t>
            </a:r>
            <a:r>
              <a:rPr lang="en-US" sz="2100" dirty="0" err="1">
                <a:latin typeface="Century Gothic" panose="020B0502020202020204" pitchFamily="34" charset="0"/>
              </a:rPr>
              <a:t>dan</a:t>
            </a:r>
            <a:r>
              <a:rPr lang="en-US" sz="2100" dirty="0">
                <a:latin typeface="Century Gothic" panose="020B0502020202020204" pitchFamily="34" charset="0"/>
              </a:rPr>
              <a:t> LPS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100" dirty="0">
                <a:latin typeface="Century Gothic" panose="020B0502020202020204" pitchFamily="34" charset="0"/>
              </a:rPr>
              <a:t>CSR BUMN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100" dirty="0">
                <a:latin typeface="Century Gothic" panose="020B0502020202020204" pitchFamily="34" charset="0"/>
              </a:rPr>
              <a:t>Dana </a:t>
            </a:r>
            <a:r>
              <a:rPr lang="en-US" sz="2100" dirty="0" err="1">
                <a:latin typeface="Century Gothic" panose="020B0502020202020204" pitchFamily="34" charset="0"/>
              </a:rPr>
              <a:t>masyarakat</a:t>
            </a:r>
            <a:r>
              <a:rPr lang="en-US" sz="2100" dirty="0">
                <a:latin typeface="Century Gothic" panose="020B0502020202020204" pitchFamily="34" charset="0"/>
              </a:rPr>
              <a:t> yang </a:t>
            </a:r>
            <a:r>
              <a:rPr lang="en-US" sz="2100" dirty="0" err="1">
                <a:latin typeface="Century Gothic" panose="020B0502020202020204" pitchFamily="34" charset="0"/>
              </a:rPr>
              <a:t>dikelola</a:t>
            </a:r>
            <a:r>
              <a:rPr lang="en-US" sz="2100" dirty="0">
                <a:latin typeface="Century Gothic" panose="020B0502020202020204" pitchFamily="34" charset="0"/>
              </a:rPr>
              <a:t> BNPB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446" y="5984998"/>
            <a:ext cx="415498" cy="24134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d-ID" sz="1500" i="1" dirty="0"/>
              <a:t>State Finance</a:t>
            </a:r>
            <a:r>
              <a:rPr lang="en-US" sz="1500" i="1" dirty="0"/>
              <a:t> – On Budget</a:t>
            </a:r>
          </a:p>
        </p:txBody>
      </p:sp>
      <p:sp>
        <p:nvSpPr>
          <p:cNvPr id="5" name="Left Brace 4"/>
          <p:cNvSpPr/>
          <p:nvPr/>
        </p:nvSpPr>
        <p:spPr>
          <a:xfrm>
            <a:off x="583391" y="6108090"/>
            <a:ext cx="151437" cy="219696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TextBox 15"/>
          <p:cNvSpPr txBox="1"/>
          <p:nvPr/>
        </p:nvSpPr>
        <p:spPr>
          <a:xfrm>
            <a:off x="-21649" y="8817393"/>
            <a:ext cx="646331" cy="13330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d-ID" sz="1500" i="1" dirty="0"/>
              <a:t>State Finance</a:t>
            </a:r>
            <a:r>
              <a:rPr lang="en-US" sz="1500" i="1" dirty="0"/>
              <a:t> </a:t>
            </a:r>
          </a:p>
          <a:p>
            <a:r>
              <a:rPr lang="en-US" sz="1500" i="1" dirty="0"/>
              <a:t>Off Budget</a:t>
            </a:r>
          </a:p>
        </p:txBody>
      </p:sp>
      <p:sp>
        <p:nvSpPr>
          <p:cNvPr id="6" name="Left Brace 5"/>
          <p:cNvSpPr/>
          <p:nvPr/>
        </p:nvSpPr>
        <p:spPr>
          <a:xfrm>
            <a:off x="649596" y="9104033"/>
            <a:ext cx="116586" cy="971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TextBox 17"/>
          <p:cNvSpPr txBox="1"/>
          <p:nvPr/>
        </p:nvSpPr>
        <p:spPr>
          <a:xfrm>
            <a:off x="9520805" y="3156372"/>
            <a:ext cx="415498" cy="24663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d-ID" sz="1500" i="1" dirty="0"/>
              <a:t>State Finance </a:t>
            </a:r>
            <a:r>
              <a:rPr lang="en-US" sz="1500" i="1" dirty="0"/>
              <a:t> – On Budget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9982149" y="3260382"/>
            <a:ext cx="151437" cy="219696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TextBox 19"/>
          <p:cNvSpPr txBox="1"/>
          <p:nvPr/>
        </p:nvSpPr>
        <p:spPr>
          <a:xfrm>
            <a:off x="9357511" y="5895695"/>
            <a:ext cx="646331" cy="13330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d-ID" sz="1500" i="1" dirty="0"/>
              <a:t>State Finance</a:t>
            </a:r>
            <a:r>
              <a:rPr lang="en-US" sz="1500" i="1" dirty="0"/>
              <a:t> </a:t>
            </a:r>
          </a:p>
          <a:p>
            <a:r>
              <a:rPr lang="en-US" sz="1500" i="1" dirty="0"/>
              <a:t>Off Budget</a:t>
            </a:r>
          </a:p>
        </p:txBody>
      </p:sp>
      <p:sp>
        <p:nvSpPr>
          <p:cNvPr id="22" name="Left Brace 21"/>
          <p:cNvSpPr/>
          <p:nvPr/>
        </p:nvSpPr>
        <p:spPr>
          <a:xfrm>
            <a:off x="10057168" y="6010563"/>
            <a:ext cx="68579" cy="126073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4600F41-99EB-480B-B63A-D814732E2159}"/>
              </a:ext>
            </a:extLst>
          </p:cNvPr>
          <p:cNvSpPr txBox="1"/>
          <p:nvPr/>
        </p:nvSpPr>
        <p:spPr>
          <a:xfrm>
            <a:off x="245657" y="1230165"/>
            <a:ext cx="138030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spcAft>
                <a:spcPts val="900"/>
              </a:spcAft>
              <a:defRPr/>
            </a:pPr>
            <a:r>
              <a:rPr lang="en-US" altLang="ko-KR" sz="2400" kern="0" dirty="0">
                <a:latin typeface="Century Gothic" panose="020B0502020202020204" pitchFamily="34" charset="0"/>
                <a:cs typeface="Arial" pitchFamily="34" charset="0"/>
              </a:rPr>
              <a:t>BPK </a:t>
            </a:r>
            <a:r>
              <a:rPr lang="en-US" altLang="ko-KR" sz="2400" kern="0" dirty="0" err="1">
                <a:latin typeface="Century Gothic" panose="020B0502020202020204" pitchFamily="34" charset="0"/>
                <a:cs typeface="Arial" pitchFamily="34" charset="0"/>
              </a:rPr>
              <a:t>menggunakan</a:t>
            </a:r>
            <a:r>
              <a:rPr lang="en-US" altLang="ko-KR" sz="2400" kern="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sz="2400" kern="0" dirty="0" err="1">
                <a:latin typeface="Century Gothic" panose="020B0502020202020204" pitchFamily="34" charset="0"/>
                <a:cs typeface="Arial" pitchFamily="34" charset="0"/>
              </a:rPr>
              <a:t>pendekatan</a:t>
            </a:r>
            <a:r>
              <a:rPr lang="en-US" altLang="ko-KR" sz="2400" kern="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sz="2400" kern="0" dirty="0" err="1">
                <a:latin typeface="Century Gothic" panose="020B0502020202020204" pitchFamily="34" charset="0"/>
                <a:cs typeface="Arial" pitchFamily="34" charset="0"/>
              </a:rPr>
              <a:t>pemeriksaan</a:t>
            </a:r>
            <a:r>
              <a:rPr lang="en-US" altLang="ko-KR" sz="2400" kern="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sz="2400" b="1" kern="0" dirty="0" err="1">
                <a:latin typeface="Century Gothic" panose="020B0502020202020204" pitchFamily="34" charset="0"/>
                <a:cs typeface="Arial" pitchFamily="34" charset="0"/>
              </a:rPr>
              <a:t>menyeluruh</a:t>
            </a:r>
            <a:r>
              <a:rPr lang="id-ID" altLang="ko-KR" sz="2400" b="1" kern="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id-ID" altLang="ko-KR" sz="2400" b="1" i="1" kern="0" dirty="0">
                <a:latin typeface="Century Gothic" panose="020B0502020202020204" pitchFamily="34" charset="0"/>
                <a:cs typeface="Arial" pitchFamily="34" charset="0"/>
              </a:rPr>
              <a:t>(comprehensive)</a:t>
            </a:r>
            <a:r>
              <a:rPr lang="en-US" altLang="ko-KR" sz="2400" kern="0" dirty="0"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pPr marL="428625" indent="-428625" defTabSz="1371600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id-ID" altLang="ko-KR" sz="2100" kern="0" dirty="0">
                <a:latin typeface="Century Gothic" panose="020B0502020202020204" pitchFamily="34" charset="0"/>
                <a:cs typeface="Arial" pitchFamily="34" charset="0"/>
              </a:rPr>
              <a:t>G</a:t>
            </a:r>
            <a:r>
              <a:rPr lang="en-US" altLang="ko-KR" sz="2100" kern="0" dirty="0" err="1">
                <a:latin typeface="Century Gothic" panose="020B0502020202020204" pitchFamily="34" charset="0"/>
                <a:cs typeface="Arial" pitchFamily="34" charset="0"/>
              </a:rPr>
              <a:t>abungan</a:t>
            </a:r>
            <a:r>
              <a:rPr lang="en-US" altLang="ko-KR" sz="2100" kern="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sz="2100" kern="0" dirty="0" err="1">
                <a:latin typeface="Century Gothic" panose="020B0502020202020204" pitchFamily="34" charset="0"/>
                <a:cs typeface="Arial" pitchFamily="34" charset="0"/>
              </a:rPr>
              <a:t>tujuan</a:t>
            </a:r>
            <a:r>
              <a:rPr lang="en-US" altLang="ko-KR" sz="2100" kern="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id-ID" altLang="ko-KR" sz="2100" kern="0" dirty="0">
                <a:latin typeface="Century Gothic" panose="020B0502020202020204" pitchFamily="34" charset="0"/>
                <a:cs typeface="Arial" pitchFamily="34" charset="0"/>
              </a:rPr>
              <a:t>ketiga jenis </a:t>
            </a:r>
            <a:r>
              <a:rPr lang="en-US" altLang="ko-KR" sz="2100" kern="0" dirty="0" err="1">
                <a:latin typeface="Century Gothic" panose="020B0502020202020204" pitchFamily="34" charset="0"/>
                <a:cs typeface="Arial" pitchFamily="34" charset="0"/>
              </a:rPr>
              <a:t>pemeriksaan</a:t>
            </a:r>
            <a:endParaRPr lang="en-US" altLang="ko-KR" sz="2100" kern="0" dirty="0">
              <a:latin typeface="Century Gothic" panose="020B0502020202020204" pitchFamily="34" charset="0"/>
              <a:cs typeface="Arial" pitchFamily="34" charset="0"/>
            </a:endParaRPr>
          </a:p>
          <a:p>
            <a:pPr marL="428625" indent="-428625" defTabSz="1371600">
              <a:buFont typeface="Wingdings" panose="05000000000000000000" pitchFamily="2" charset="2"/>
              <a:buChar char="Ø"/>
              <a:defRPr/>
            </a:pPr>
            <a:r>
              <a:rPr lang="en-US" altLang="ko-KR" sz="2100" kern="0" dirty="0">
                <a:latin typeface="Century Gothic" panose="020B0502020202020204" pitchFamily="34" charset="0"/>
                <a:cs typeface="Arial" pitchFamily="34" charset="0"/>
              </a:rPr>
              <a:t>Audit Universe – </a:t>
            </a:r>
            <a:r>
              <a:rPr lang="en-US" altLang="ko-KR" sz="2100" i="1" kern="0" dirty="0">
                <a:latin typeface="Century Gothic" panose="020B0502020202020204" pitchFamily="34" charset="0"/>
                <a:cs typeface="Arial" pitchFamily="34" charset="0"/>
              </a:rPr>
              <a:t>whole of government</a:t>
            </a:r>
            <a:endParaRPr lang="ko-KR" altLang="en-US" sz="2100" i="1" kern="0" dirty="0"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6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D6B85F2-730F-4573-B77A-02A20A8CA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92" y="9945880"/>
            <a:ext cx="297282" cy="2824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99AB34-69AE-4719-9F2C-9B0F20F1D24E}"/>
              </a:ext>
            </a:extLst>
          </p:cNvPr>
          <p:cNvSpPr/>
          <p:nvPr/>
        </p:nvSpPr>
        <p:spPr>
          <a:xfrm>
            <a:off x="565132" y="9915089"/>
            <a:ext cx="8849033" cy="416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/>
            </a:pPr>
            <a:r>
              <a:rPr lang="id-ID" sz="1050" dirty="0">
                <a:solidFill>
                  <a:prstClr val="white"/>
                </a:solidFill>
                <a:latin typeface="Calibri Light" panose="020F0302020204030204"/>
              </a:rPr>
              <a:t>KEMENTERIAN </a:t>
            </a:r>
            <a:r>
              <a:rPr lang="id-ID" sz="1050" b="1" dirty="0">
                <a:solidFill>
                  <a:prstClr val="white"/>
                </a:solidFill>
                <a:latin typeface="Calibri Light" panose="020F0302020204030204"/>
              </a:rPr>
              <a:t>KEUANGAN REPUBLIK INDONESIA</a:t>
            </a:r>
            <a:r>
              <a:rPr lang="en-GB" sz="1050" b="1" dirty="0">
                <a:solidFill>
                  <a:prstClr val="white"/>
                </a:solidFill>
                <a:latin typeface="Calibri Light" panose="020F0302020204030204"/>
              </a:rPr>
              <a:t> | </a:t>
            </a:r>
            <a:r>
              <a:rPr lang="id-ID" sz="1050" b="1" dirty="0">
                <a:solidFill>
                  <a:prstClr val="white"/>
                </a:solidFill>
                <a:latin typeface="Calibri Light" panose="020F0302020204030204"/>
              </a:rPr>
              <a:t>DIREKTORAT JENDERAL PERBENDAHARAAN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8AA9BD-5B28-4BB1-803B-54BB6E1B0DE1}"/>
              </a:ext>
            </a:extLst>
          </p:cNvPr>
          <p:cNvSpPr txBox="1"/>
          <p:nvPr/>
        </p:nvSpPr>
        <p:spPr>
          <a:xfrm>
            <a:off x="255597" y="127929"/>
            <a:ext cx="1215017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>
              <a:defRPr/>
            </a:pP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Mitigasi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Risiko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 Audit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Tahun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 2020 </a:t>
            </a:r>
          </a:p>
          <a:p>
            <a:pPr defTabSz="1028700">
              <a:defRPr/>
            </a:pP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(</a:t>
            </a:r>
            <a:r>
              <a:rPr lang="en-US" sz="4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dari</a:t>
            </a:r>
            <a:r>
              <a:rPr lang="en-US" sz="4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Sudut</a:t>
            </a:r>
            <a:r>
              <a:rPr lang="en-US" sz="4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 Pandang Auditor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01F7DF-B788-4309-835E-848C5261CE4F}"/>
              </a:ext>
            </a:extLst>
          </p:cNvPr>
          <p:cNvSpPr txBox="1"/>
          <p:nvPr/>
        </p:nvSpPr>
        <p:spPr>
          <a:xfrm>
            <a:off x="397236" y="7917999"/>
            <a:ext cx="239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defRPr/>
            </a:pPr>
            <a:endParaRPr lang="en-US" b="1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89B85BC-23B8-4665-A80A-2BB532080A86}"/>
              </a:ext>
            </a:extLst>
          </p:cNvPr>
          <p:cNvGrpSpPr/>
          <p:nvPr/>
        </p:nvGrpSpPr>
        <p:grpSpPr>
          <a:xfrm>
            <a:off x="2646054" y="2388133"/>
            <a:ext cx="7898121" cy="830997"/>
            <a:chOff x="8984015" y="4459007"/>
            <a:chExt cx="5087705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F90278F-9A80-437D-805D-C7982EE57477}"/>
                </a:ext>
              </a:extLst>
            </p:cNvPr>
            <p:cNvSpPr txBox="1"/>
            <p:nvPr/>
          </p:nvSpPr>
          <p:spPr>
            <a:xfrm>
              <a:off x="8984015" y="4459007"/>
              <a:ext cx="40053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/>
                <a:t>Bagaimana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berapa</a:t>
              </a:r>
              <a:r>
                <a:rPr lang="en-US" sz="2400" dirty="0"/>
                <a:t> </a:t>
              </a:r>
              <a:r>
                <a:rPr lang="en-US" sz="2400" dirty="0" err="1"/>
                <a:t>alokasi</a:t>
              </a:r>
              <a:r>
                <a:rPr lang="en-US" sz="2400" dirty="0"/>
                <a:t> </a:t>
              </a:r>
              <a:r>
                <a:rPr lang="en-US" sz="2400" dirty="0" err="1"/>
                <a:t>anggaran</a:t>
              </a:r>
              <a:r>
                <a:rPr lang="en-US" sz="2400" dirty="0"/>
                <a:t> </a:t>
              </a:r>
              <a:r>
                <a:rPr lang="en-US" sz="2400" dirty="0" err="1"/>
                <a:t>disediakan</a:t>
              </a:r>
              <a:r>
                <a:rPr lang="en-US" sz="2400" dirty="0"/>
                <a:t>? </a:t>
              </a:r>
              <a:r>
                <a:rPr lang="en-US" sz="2400" dirty="0" err="1"/>
                <a:t>Untuk</a:t>
              </a:r>
              <a:r>
                <a:rPr lang="en-US" sz="2400" dirty="0"/>
                <a:t> </a:t>
              </a:r>
              <a:r>
                <a:rPr lang="en-US" sz="2400" dirty="0" err="1"/>
                <a:t>apa</a:t>
              </a:r>
              <a:r>
                <a:rPr lang="en-US" sz="2400" dirty="0"/>
                <a:t> </a:t>
              </a:r>
              <a:r>
                <a:rPr lang="en-US" sz="2400" dirty="0" err="1"/>
                <a:t>saja</a:t>
              </a:r>
              <a:r>
                <a:rPr lang="en-US" sz="2400" dirty="0"/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1001306-D768-4553-BADC-551B4721DEDE}"/>
                </a:ext>
              </a:extLst>
            </p:cNvPr>
            <p:cNvSpPr txBox="1"/>
            <p:nvPr/>
          </p:nvSpPr>
          <p:spPr>
            <a:xfrm>
              <a:off x="9041985" y="4657672"/>
              <a:ext cx="5029735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8700">
                <a:defRPr/>
              </a:pPr>
              <a:endPara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xmlns="" id="{F92EF655-09B3-44B0-96AC-28F901114986}"/>
              </a:ext>
            </a:extLst>
          </p:cNvPr>
          <p:cNvGrpSpPr/>
          <p:nvPr/>
        </p:nvGrpSpPr>
        <p:grpSpPr>
          <a:xfrm>
            <a:off x="2745982" y="3736110"/>
            <a:ext cx="9935762" cy="6036420"/>
            <a:chOff x="-4869841" y="2425149"/>
            <a:chExt cx="8831789" cy="53657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0BEF5D4-B286-4C11-8773-787F7CE392CE}"/>
                </a:ext>
              </a:extLst>
            </p:cNvPr>
            <p:cNvSpPr txBox="1"/>
            <p:nvPr/>
          </p:nvSpPr>
          <p:spPr>
            <a:xfrm>
              <a:off x="-4869841" y="6395600"/>
              <a:ext cx="5880655" cy="1395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/>
                <a:t>Apakah</a:t>
              </a:r>
              <a:r>
                <a:rPr lang="en-US" sz="2400" dirty="0"/>
                <a:t> </a:t>
              </a:r>
              <a:r>
                <a:rPr lang="en-US" sz="2400" dirty="0" err="1"/>
                <a:t>pengadaan</a:t>
              </a:r>
              <a:r>
                <a:rPr lang="en-US" sz="2400" dirty="0"/>
                <a:t> </a:t>
              </a:r>
              <a:r>
                <a:rPr lang="en-US" sz="2400" dirty="0" err="1"/>
                <a:t>barang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jasa</a:t>
              </a:r>
              <a:r>
                <a:rPr lang="en-US" sz="2400" dirty="0"/>
                <a:t> </a:t>
              </a:r>
              <a:r>
                <a:rPr lang="en-US" sz="2400" dirty="0" err="1"/>
                <a:t>telah</a:t>
              </a:r>
              <a:r>
                <a:rPr lang="en-US" sz="2400" dirty="0"/>
                <a:t> </a:t>
              </a:r>
              <a:r>
                <a:rPr lang="en-US" sz="2400" dirty="0" err="1"/>
                <a:t>dilakukan</a:t>
              </a:r>
              <a:r>
                <a:rPr lang="en-US" sz="2400" dirty="0"/>
                <a:t> </a:t>
              </a:r>
              <a:r>
                <a:rPr lang="en-US" sz="2400" dirty="0" err="1"/>
                <a:t>sesuai</a:t>
              </a:r>
              <a:r>
                <a:rPr lang="en-US" sz="2400" dirty="0"/>
                <a:t> </a:t>
              </a:r>
              <a:r>
                <a:rPr lang="en-US" sz="2400" dirty="0" err="1"/>
                <a:t>ketentuan</a:t>
              </a:r>
              <a:r>
                <a:rPr lang="en-US" sz="2400" dirty="0"/>
                <a:t>      </a:t>
              </a:r>
              <a:r>
                <a:rPr lang="en-US" sz="2400" dirty="0" err="1"/>
                <a:t>peraturan</a:t>
              </a:r>
              <a:r>
                <a:rPr lang="en-US" sz="2400" dirty="0"/>
                <a:t> </a:t>
              </a:r>
              <a:r>
                <a:rPr lang="en-US" sz="2400" dirty="0" err="1"/>
                <a:t>perundang-undangan</a:t>
              </a:r>
              <a:r>
                <a:rPr lang="en-US" sz="2400" dirty="0"/>
                <a:t> </a:t>
              </a:r>
              <a:r>
                <a:rPr lang="en-US" sz="2400" dirty="0" err="1"/>
                <a:t>dalam</a:t>
              </a:r>
              <a:r>
                <a:rPr lang="en-US" sz="2400" dirty="0"/>
                <a:t> </a:t>
              </a:r>
              <a:r>
                <a:rPr lang="en-US" sz="2400" dirty="0" err="1"/>
                <a:t>masa</a:t>
              </a:r>
              <a:r>
                <a:rPr lang="en-US" sz="2400" dirty="0"/>
                <a:t> </a:t>
              </a:r>
              <a:r>
                <a:rPr lang="en-US" sz="2400" dirty="0" err="1"/>
                <a:t>pandemi</a:t>
              </a:r>
              <a:r>
                <a:rPr lang="en-US" sz="2400" dirty="0"/>
                <a:t> covid-19?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290B2D6-E62D-4D61-9DBA-64988586BEE4}"/>
                </a:ext>
              </a:extLst>
            </p:cNvPr>
            <p:cNvSpPr txBox="1"/>
            <p:nvPr/>
          </p:nvSpPr>
          <p:spPr>
            <a:xfrm>
              <a:off x="1435200" y="2425149"/>
              <a:ext cx="2526748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8700">
                <a:defRPr/>
              </a:pPr>
              <a:endPara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F90278F-9A80-437D-805D-C7982EE57477}"/>
              </a:ext>
            </a:extLst>
          </p:cNvPr>
          <p:cNvSpPr txBox="1"/>
          <p:nvPr/>
        </p:nvSpPr>
        <p:spPr>
          <a:xfrm>
            <a:off x="11827891" y="4189451"/>
            <a:ext cx="639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penyalahgunaan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kahar</a:t>
            </a:r>
            <a:r>
              <a:rPr lang="en-US" sz="2400" dirty="0"/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F90278F-9A80-437D-805D-C7982EE57477}"/>
              </a:ext>
            </a:extLst>
          </p:cNvPr>
          <p:cNvSpPr txBox="1"/>
          <p:nvPr/>
        </p:nvSpPr>
        <p:spPr>
          <a:xfrm>
            <a:off x="2702472" y="6187677"/>
            <a:ext cx="6472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manfaat</a:t>
            </a:r>
            <a:r>
              <a:rPr lang="en-US" sz="2400" dirty="0"/>
              <a:t>/ </a:t>
            </a:r>
            <a:r>
              <a:rPr lang="en-US" sz="2400" dirty="0" err="1"/>
              <a:t>fasilitas</a:t>
            </a:r>
            <a:r>
              <a:rPr lang="en-US" sz="2400" dirty="0"/>
              <a:t>/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diterima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berhak</a:t>
            </a:r>
            <a:r>
              <a:rPr lang="en-US" sz="2400" dirty="0"/>
              <a:t> 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manfaat</a:t>
            </a:r>
            <a:r>
              <a:rPr lang="en-US" sz="2400" dirty="0"/>
              <a:t>?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,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F90278F-9A80-437D-805D-C7982EE57477}"/>
              </a:ext>
            </a:extLst>
          </p:cNvPr>
          <p:cNvSpPr txBox="1"/>
          <p:nvPr/>
        </p:nvSpPr>
        <p:spPr>
          <a:xfrm>
            <a:off x="11871672" y="6461633"/>
            <a:ext cx="604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penanggulangan</a:t>
            </a:r>
            <a:r>
              <a:rPr lang="en-US" sz="2400" dirty="0"/>
              <a:t> </a:t>
            </a:r>
            <a:r>
              <a:rPr lang="en-US" sz="2400" dirty="0" err="1"/>
              <a:t>bencana</a:t>
            </a:r>
            <a:r>
              <a:rPr lang="en-US" sz="2400" dirty="0"/>
              <a:t> </a:t>
            </a:r>
            <a:r>
              <a:rPr lang="en-US" sz="2400" dirty="0" err="1"/>
              <a:t>pandemi</a:t>
            </a:r>
            <a:r>
              <a:rPr lang="en-US" sz="2400" dirty="0"/>
              <a:t> covid-19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memadai</a:t>
            </a:r>
            <a:r>
              <a:rPr lang="en-US" sz="2400" dirty="0"/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F90278F-9A80-437D-805D-C7982EE57477}"/>
              </a:ext>
            </a:extLst>
          </p:cNvPr>
          <p:cNvSpPr txBox="1"/>
          <p:nvPr/>
        </p:nvSpPr>
        <p:spPr>
          <a:xfrm>
            <a:off x="2646054" y="4362843"/>
            <a:ext cx="6650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</a:t>
            </a:r>
            <a:r>
              <a:rPr lang="en-US" sz="2400" dirty="0" err="1"/>
              <a:t>direalisasikan</a:t>
            </a:r>
            <a:r>
              <a:rPr lang="en-US" sz="2400" dirty="0"/>
              <a:t>?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peruntukannya</a:t>
            </a:r>
            <a:r>
              <a:rPr lang="en-US" sz="2400" dirty="0"/>
              <a:t>?</a:t>
            </a:r>
          </a:p>
        </p:txBody>
      </p:sp>
      <p:pic>
        <p:nvPicPr>
          <p:cNvPr id="2050" name="Picture 2" descr="C:\Users\FITRA\Pictures\Icon PPT\present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49" y="6177387"/>
            <a:ext cx="1379361" cy="137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ITRA\Pictures\Icon PPT\business-and-finan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3" y="4191658"/>
            <a:ext cx="1368914" cy="136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ITRA\Pictures\Icon PPT\seo-and-we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29" y="2183237"/>
            <a:ext cx="1379361" cy="137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ITRA\Pictures\Icon PPT\stand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57" y="8125748"/>
            <a:ext cx="1345154" cy="13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ITRA\Pictures\Icon PPT\presentation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058" y="2066656"/>
            <a:ext cx="1424051" cy="14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F90278F-9A80-437D-805D-C7982EE57477}"/>
              </a:ext>
            </a:extLst>
          </p:cNvPr>
          <p:cNvSpPr txBox="1"/>
          <p:nvPr/>
        </p:nvSpPr>
        <p:spPr>
          <a:xfrm>
            <a:off x="11762577" y="2326500"/>
            <a:ext cx="646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Apakah</a:t>
            </a:r>
            <a:r>
              <a:rPr lang="en-US" sz="2400" dirty="0"/>
              <a:t>  </a:t>
            </a:r>
            <a:r>
              <a:rPr lang="en-US" sz="2400" dirty="0" err="1"/>
              <a:t>transaksi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dicatat</a:t>
            </a:r>
            <a:r>
              <a:rPr lang="en-US" sz="2400" dirty="0"/>
              <a:t>, </a:t>
            </a:r>
            <a:r>
              <a:rPr lang="en-US" sz="2400" dirty="0" err="1"/>
              <a:t>dilaporkan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dipertanggungjawabkan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asersi</a:t>
            </a:r>
            <a:r>
              <a:rPr lang="en-US" sz="2400" dirty="0"/>
              <a:t>?</a:t>
            </a:r>
          </a:p>
        </p:txBody>
      </p:sp>
      <p:pic>
        <p:nvPicPr>
          <p:cNvPr id="2055" name="Picture 7" descr="C:\Users\FITRA\Pictures\Icon PPT\chart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067" y="6163404"/>
            <a:ext cx="1432017" cy="143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FITRA\Pictures\Icon PPT\char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544" y="4070469"/>
            <a:ext cx="1432017" cy="143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1540184" y="337649"/>
            <a:ext cx="16747817" cy="1152128"/>
          </a:xfrm>
          <a:prstGeom prst="rect">
            <a:avLst/>
          </a:prstGeom>
        </p:spPr>
        <p:txBody>
          <a:bodyPr/>
          <a:lstStyle/>
          <a:p>
            <a:pPr marL="342900" indent="-342900" defTabSz="1371600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altLang="ko-KR" sz="4800" b="1" dirty="0" err="1">
                <a:solidFill>
                  <a:schemeClr val="bg1"/>
                </a:solidFill>
              </a:rPr>
              <a:t>Jadwal</a:t>
            </a:r>
            <a:r>
              <a:rPr lang="en-US" altLang="ko-KR" sz="4800" b="1" dirty="0">
                <a:solidFill>
                  <a:schemeClr val="bg1"/>
                </a:solidFill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</a:rPr>
              <a:t>Rekonsiliasi</a:t>
            </a:r>
            <a:r>
              <a:rPr lang="en-US" altLang="ko-KR" sz="4800" b="1" dirty="0">
                <a:solidFill>
                  <a:schemeClr val="bg1"/>
                </a:solidFill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</a:rPr>
              <a:t>Eksternal</a:t>
            </a:r>
            <a:r>
              <a:rPr lang="en-US" altLang="ko-KR" sz="4800" b="1" dirty="0">
                <a:solidFill>
                  <a:schemeClr val="bg1"/>
                </a:solidFill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</a:rPr>
              <a:t>Desember</a:t>
            </a:r>
            <a:r>
              <a:rPr lang="en-US" altLang="ko-KR" sz="4800" b="1" dirty="0">
                <a:solidFill>
                  <a:schemeClr val="bg1"/>
                </a:solidFill>
              </a:rPr>
              <a:t> 2020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0600" y="2324100"/>
            <a:ext cx="16786093" cy="6858000"/>
            <a:chOff x="1036275" y="1342199"/>
            <a:chExt cx="7382801" cy="3266591"/>
          </a:xfrm>
        </p:grpSpPr>
        <p:grpSp>
          <p:nvGrpSpPr>
            <p:cNvPr id="25" name="Google Shape;217;p17"/>
            <p:cNvGrpSpPr/>
            <p:nvPr/>
          </p:nvGrpSpPr>
          <p:grpSpPr>
            <a:xfrm>
              <a:off x="1036275" y="1342199"/>
              <a:ext cx="1412709" cy="1923462"/>
              <a:chOff x="1036275" y="1121000"/>
              <a:chExt cx="1412709" cy="1923462"/>
            </a:xfrm>
          </p:grpSpPr>
          <p:sp>
            <p:nvSpPr>
              <p:cNvPr id="26" name="Google Shape;218;p17"/>
              <p:cNvSpPr/>
              <p:nvPr/>
            </p:nvSpPr>
            <p:spPr>
              <a:xfrm>
                <a:off x="1812795" y="2639054"/>
                <a:ext cx="534944" cy="218918"/>
              </a:xfrm>
              <a:custGeom>
                <a:avLst/>
                <a:gdLst/>
                <a:ahLst/>
                <a:cxnLst/>
                <a:rect l="l" t="t" r="r" b="b"/>
                <a:pathLst>
                  <a:path w="17110" h="7002" extrusionOk="0">
                    <a:moveTo>
                      <a:pt x="0" y="1"/>
                    </a:moveTo>
                    <a:lnTo>
                      <a:pt x="2810" y="3501"/>
                    </a:lnTo>
                    <a:lnTo>
                      <a:pt x="0" y="7002"/>
                    </a:lnTo>
                    <a:lnTo>
                      <a:pt x="14300" y="7002"/>
                    </a:lnTo>
                    <a:lnTo>
                      <a:pt x="17110" y="3501"/>
                    </a:lnTo>
                    <a:lnTo>
                      <a:pt x="14300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7" name="Google Shape;219;p17"/>
              <p:cNvSpPr/>
              <p:nvPr/>
            </p:nvSpPr>
            <p:spPr>
              <a:xfrm>
                <a:off x="1742447" y="1996915"/>
                <a:ext cx="31" cy="754581"/>
              </a:xfrm>
              <a:custGeom>
                <a:avLst/>
                <a:gdLst/>
                <a:ahLst/>
                <a:cxnLst/>
                <a:rect l="l" t="t" r="r" b="b"/>
                <a:pathLst>
                  <a:path w="1" h="24135" fill="none" extrusionOk="0">
                    <a:moveTo>
                      <a:pt x="0" y="24134"/>
                    </a:moveTo>
                    <a:lnTo>
                      <a:pt x="0" y="0"/>
                    </a:lnTo>
                  </a:path>
                </a:pathLst>
              </a:custGeom>
              <a:noFill/>
              <a:ln w="17850" cap="rnd" cmpd="sng">
                <a:solidFill>
                  <a:srgbClr val="9DB6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8" name="Google Shape;220;p17"/>
              <p:cNvSpPr/>
              <p:nvPr/>
            </p:nvSpPr>
            <p:spPr>
              <a:xfrm>
                <a:off x="1036275" y="1121000"/>
                <a:ext cx="1412709" cy="987693"/>
              </a:xfrm>
              <a:custGeom>
                <a:avLst/>
                <a:gdLst/>
                <a:ahLst/>
                <a:cxnLst/>
                <a:rect l="l" t="t" r="r" b="b"/>
                <a:pathLst>
                  <a:path w="45185" h="31591" extrusionOk="0">
                    <a:moveTo>
                      <a:pt x="2858" y="0"/>
                    </a:moveTo>
                    <a:cubicBezTo>
                      <a:pt x="1274" y="0"/>
                      <a:pt x="0" y="1274"/>
                      <a:pt x="0" y="2846"/>
                    </a:cubicBezTo>
                    <a:lnTo>
                      <a:pt x="0" y="21669"/>
                    </a:lnTo>
                    <a:cubicBezTo>
                      <a:pt x="0" y="25753"/>
                      <a:pt x="3310" y="29063"/>
                      <a:pt x="7394" y="29063"/>
                    </a:cubicBezTo>
                    <a:lnTo>
                      <a:pt x="18121" y="29063"/>
                    </a:lnTo>
                    <a:cubicBezTo>
                      <a:pt x="18157" y="29111"/>
                      <a:pt x="18193" y="29170"/>
                      <a:pt x="18240" y="29206"/>
                    </a:cubicBezTo>
                    <a:lnTo>
                      <a:pt x="19241" y="30206"/>
                    </a:lnTo>
                    <a:cubicBezTo>
                      <a:pt x="20163" y="31129"/>
                      <a:pt x="21375" y="31590"/>
                      <a:pt x="22586" y="31590"/>
                    </a:cubicBezTo>
                    <a:cubicBezTo>
                      <a:pt x="23798" y="31590"/>
                      <a:pt x="25009" y="31129"/>
                      <a:pt x="25932" y="30206"/>
                    </a:cubicBezTo>
                    <a:lnTo>
                      <a:pt x="26932" y="29206"/>
                    </a:lnTo>
                    <a:cubicBezTo>
                      <a:pt x="26980" y="29170"/>
                      <a:pt x="27003" y="29111"/>
                      <a:pt x="27051" y="29063"/>
                    </a:cubicBezTo>
                    <a:lnTo>
                      <a:pt x="37779" y="29063"/>
                    </a:lnTo>
                    <a:cubicBezTo>
                      <a:pt x="41874" y="29063"/>
                      <a:pt x="45184" y="25753"/>
                      <a:pt x="45184" y="21669"/>
                    </a:cubicBezTo>
                    <a:lnTo>
                      <a:pt x="45184" y="2846"/>
                    </a:lnTo>
                    <a:cubicBezTo>
                      <a:pt x="45184" y="1274"/>
                      <a:pt x="43898" y="0"/>
                      <a:pt x="4232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7" name="Google Shape;221;p17"/>
              <p:cNvSpPr/>
              <p:nvPr/>
            </p:nvSpPr>
            <p:spPr>
              <a:xfrm>
                <a:off x="1036275" y="1121000"/>
                <a:ext cx="1412709" cy="336536"/>
              </a:xfrm>
              <a:custGeom>
                <a:avLst/>
                <a:gdLst/>
                <a:ahLst/>
                <a:cxnLst/>
                <a:rect l="l" t="t" r="r" b="b"/>
                <a:pathLst>
                  <a:path w="45185" h="10764" extrusionOk="0">
                    <a:moveTo>
                      <a:pt x="2846" y="0"/>
                    </a:moveTo>
                    <a:cubicBezTo>
                      <a:pt x="1274" y="0"/>
                      <a:pt x="0" y="1274"/>
                      <a:pt x="0" y="2846"/>
                    </a:cubicBezTo>
                    <a:lnTo>
                      <a:pt x="0" y="10763"/>
                    </a:lnTo>
                    <a:lnTo>
                      <a:pt x="45184" y="10763"/>
                    </a:lnTo>
                    <a:lnTo>
                      <a:pt x="45184" y="2846"/>
                    </a:lnTo>
                    <a:cubicBezTo>
                      <a:pt x="45184" y="1274"/>
                      <a:pt x="43910" y="0"/>
                      <a:pt x="4233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id-ID" sz="2400" b="1" i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Open </a:t>
                </a:r>
                <a:r>
                  <a:rPr lang="en-US" sz="2400" b="1" i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P</a:t>
                </a:r>
                <a:r>
                  <a:rPr lang="id-ID" sz="2400" b="1" i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eriod</a:t>
                </a:r>
                <a:r>
                  <a:rPr lang="id-ID" sz="2400" b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a typeface="Calibri" panose="020F0502020204030204" pitchFamily="34" charset="0"/>
                  </a:rPr>
                  <a:t>Tahap</a:t>
                </a:r>
                <a:r>
                  <a:rPr lang="en-US" sz="2400" b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I </a:t>
                </a:r>
              </a:p>
            </p:txBody>
          </p:sp>
          <p:sp>
            <p:nvSpPr>
              <p:cNvPr id="39" name="Google Shape;222;p17"/>
              <p:cNvSpPr/>
              <p:nvPr/>
            </p:nvSpPr>
            <p:spPr>
              <a:xfrm>
                <a:off x="1449454" y="2458524"/>
                <a:ext cx="585969" cy="585937"/>
              </a:xfrm>
              <a:custGeom>
                <a:avLst/>
                <a:gdLst/>
                <a:ahLst/>
                <a:cxnLst/>
                <a:rect l="l" t="t" r="r" b="b"/>
                <a:pathLst>
                  <a:path w="18742" h="18741" extrusionOk="0">
                    <a:moveTo>
                      <a:pt x="9371" y="0"/>
                    </a:moveTo>
                    <a:cubicBezTo>
                      <a:pt x="4204" y="0"/>
                      <a:pt x="1" y="4191"/>
                      <a:pt x="1" y="9370"/>
                    </a:cubicBezTo>
                    <a:cubicBezTo>
                      <a:pt x="1" y="14538"/>
                      <a:pt x="4204" y="18741"/>
                      <a:pt x="9371" y="18741"/>
                    </a:cubicBezTo>
                    <a:cubicBezTo>
                      <a:pt x="14550" y="18741"/>
                      <a:pt x="18741" y="14538"/>
                      <a:pt x="18741" y="9370"/>
                    </a:cubicBezTo>
                    <a:cubicBezTo>
                      <a:pt x="18741" y="4191"/>
                      <a:pt x="14550" y="0"/>
                      <a:pt x="9371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0" name="Google Shape;223;p17"/>
              <p:cNvSpPr/>
              <p:nvPr/>
            </p:nvSpPr>
            <p:spPr>
              <a:xfrm>
                <a:off x="1524680" y="2533344"/>
                <a:ext cx="435928" cy="436303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3955" extrusionOk="0">
                    <a:moveTo>
                      <a:pt x="6965" y="0"/>
                    </a:moveTo>
                    <a:cubicBezTo>
                      <a:pt x="3119" y="0"/>
                      <a:pt x="0" y="3120"/>
                      <a:pt x="0" y="6977"/>
                    </a:cubicBezTo>
                    <a:cubicBezTo>
                      <a:pt x="0" y="10823"/>
                      <a:pt x="3119" y="13954"/>
                      <a:pt x="6965" y="13954"/>
                    </a:cubicBezTo>
                    <a:cubicBezTo>
                      <a:pt x="10823" y="13954"/>
                      <a:pt x="13942" y="10823"/>
                      <a:pt x="13942" y="6977"/>
                    </a:cubicBezTo>
                    <a:cubicBezTo>
                      <a:pt x="13942" y="3120"/>
                      <a:pt x="10823" y="0"/>
                      <a:pt x="69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3" name="Google Shape;224;p17"/>
              <p:cNvSpPr/>
              <p:nvPr/>
            </p:nvSpPr>
            <p:spPr>
              <a:xfrm>
                <a:off x="1637831" y="2646870"/>
                <a:ext cx="209601" cy="209225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692" extrusionOk="0">
                    <a:moveTo>
                      <a:pt x="3346" y="453"/>
                    </a:moveTo>
                    <a:cubicBezTo>
                      <a:pt x="3656" y="453"/>
                      <a:pt x="3941" y="501"/>
                      <a:pt x="4215" y="584"/>
                    </a:cubicBezTo>
                    <a:cubicBezTo>
                      <a:pt x="3941" y="691"/>
                      <a:pt x="3584" y="846"/>
                      <a:pt x="3203" y="1084"/>
                    </a:cubicBezTo>
                    <a:cubicBezTo>
                      <a:pt x="2870" y="929"/>
                      <a:pt x="2513" y="810"/>
                      <a:pt x="2108" y="727"/>
                    </a:cubicBezTo>
                    <a:cubicBezTo>
                      <a:pt x="2489" y="548"/>
                      <a:pt x="2906" y="453"/>
                      <a:pt x="3346" y="453"/>
                    </a:cubicBezTo>
                    <a:close/>
                    <a:moveTo>
                      <a:pt x="1632" y="1025"/>
                    </a:moveTo>
                    <a:cubicBezTo>
                      <a:pt x="2072" y="1084"/>
                      <a:pt x="2477" y="1179"/>
                      <a:pt x="2834" y="1322"/>
                    </a:cubicBezTo>
                    <a:cubicBezTo>
                      <a:pt x="2572" y="1513"/>
                      <a:pt x="2310" y="1739"/>
                      <a:pt x="2048" y="2001"/>
                    </a:cubicBezTo>
                    <a:lnTo>
                      <a:pt x="1298" y="1298"/>
                    </a:lnTo>
                    <a:cubicBezTo>
                      <a:pt x="1405" y="1191"/>
                      <a:pt x="1513" y="1108"/>
                      <a:pt x="1632" y="1025"/>
                    </a:cubicBezTo>
                    <a:close/>
                    <a:moveTo>
                      <a:pt x="4715" y="798"/>
                    </a:moveTo>
                    <a:cubicBezTo>
                      <a:pt x="5061" y="977"/>
                      <a:pt x="5358" y="1227"/>
                      <a:pt x="5596" y="1525"/>
                    </a:cubicBezTo>
                    <a:cubicBezTo>
                      <a:pt x="5573" y="2037"/>
                      <a:pt x="5489" y="2489"/>
                      <a:pt x="5358" y="2894"/>
                    </a:cubicBezTo>
                    <a:cubicBezTo>
                      <a:pt x="4954" y="2310"/>
                      <a:pt x="4382" y="1703"/>
                      <a:pt x="3584" y="1263"/>
                    </a:cubicBezTo>
                    <a:cubicBezTo>
                      <a:pt x="4096" y="977"/>
                      <a:pt x="4537" y="846"/>
                      <a:pt x="4715" y="798"/>
                    </a:cubicBezTo>
                    <a:close/>
                    <a:moveTo>
                      <a:pt x="1060" y="1572"/>
                    </a:moveTo>
                    <a:lnTo>
                      <a:pt x="1810" y="2275"/>
                    </a:lnTo>
                    <a:cubicBezTo>
                      <a:pt x="1596" y="2525"/>
                      <a:pt x="1405" y="2811"/>
                      <a:pt x="1239" y="3132"/>
                    </a:cubicBezTo>
                    <a:cubicBezTo>
                      <a:pt x="989" y="2632"/>
                      <a:pt x="870" y="2191"/>
                      <a:pt x="822" y="1941"/>
                    </a:cubicBezTo>
                    <a:cubicBezTo>
                      <a:pt x="893" y="1810"/>
                      <a:pt x="977" y="1691"/>
                      <a:pt x="1060" y="1572"/>
                    </a:cubicBezTo>
                    <a:close/>
                    <a:moveTo>
                      <a:pt x="5930" y="2025"/>
                    </a:moveTo>
                    <a:cubicBezTo>
                      <a:pt x="6132" y="2418"/>
                      <a:pt x="6239" y="2870"/>
                      <a:pt x="6239" y="3346"/>
                    </a:cubicBezTo>
                    <a:cubicBezTo>
                      <a:pt x="6239" y="3680"/>
                      <a:pt x="6192" y="3989"/>
                      <a:pt x="6085" y="4287"/>
                    </a:cubicBezTo>
                    <a:cubicBezTo>
                      <a:pt x="5989" y="4025"/>
                      <a:pt x="5835" y="3668"/>
                      <a:pt x="5608" y="3275"/>
                    </a:cubicBezTo>
                    <a:cubicBezTo>
                      <a:pt x="5751" y="2906"/>
                      <a:pt x="5858" y="2489"/>
                      <a:pt x="5930" y="2025"/>
                    </a:cubicBezTo>
                    <a:close/>
                    <a:moveTo>
                      <a:pt x="3215" y="1477"/>
                    </a:moveTo>
                    <a:cubicBezTo>
                      <a:pt x="4180" y="1941"/>
                      <a:pt x="4811" y="2656"/>
                      <a:pt x="5204" y="3299"/>
                    </a:cubicBezTo>
                    <a:cubicBezTo>
                      <a:pt x="5037" y="3704"/>
                      <a:pt x="4811" y="4061"/>
                      <a:pt x="4573" y="4370"/>
                    </a:cubicBezTo>
                    <a:lnTo>
                      <a:pt x="2310" y="2239"/>
                    </a:lnTo>
                    <a:cubicBezTo>
                      <a:pt x="2596" y="1929"/>
                      <a:pt x="2918" y="1679"/>
                      <a:pt x="3215" y="1477"/>
                    </a:cubicBezTo>
                    <a:close/>
                    <a:moveTo>
                      <a:pt x="596" y="2465"/>
                    </a:moveTo>
                    <a:cubicBezTo>
                      <a:pt x="691" y="2763"/>
                      <a:pt x="834" y="3132"/>
                      <a:pt x="1048" y="3525"/>
                    </a:cubicBezTo>
                    <a:cubicBezTo>
                      <a:pt x="917" y="3846"/>
                      <a:pt x="810" y="4192"/>
                      <a:pt x="739" y="4573"/>
                    </a:cubicBezTo>
                    <a:cubicBezTo>
                      <a:pt x="560" y="4204"/>
                      <a:pt x="453" y="3787"/>
                      <a:pt x="453" y="3346"/>
                    </a:cubicBezTo>
                    <a:cubicBezTo>
                      <a:pt x="453" y="3037"/>
                      <a:pt x="501" y="2751"/>
                      <a:pt x="596" y="2465"/>
                    </a:cubicBezTo>
                    <a:close/>
                    <a:moveTo>
                      <a:pt x="5430" y="3680"/>
                    </a:moveTo>
                    <a:cubicBezTo>
                      <a:pt x="5716" y="4215"/>
                      <a:pt x="5835" y="4668"/>
                      <a:pt x="5858" y="4787"/>
                    </a:cubicBezTo>
                    <a:cubicBezTo>
                      <a:pt x="5763" y="4954"/>
                      <a:pt x="5644" y="5108"/>
                      <a:pt x="5513" y="5263"/>
                    </a:cubicBezTo>
                    <a:lnTo>
                      <a:pt x="4823" y="4608"/>
                    </a:lnTo>
                    <a:cubicBezTo>
                      <a:pt x="5049" y="4335"/>
                      <a:pt x="5251" y="4025"/>
                      <a:pt x="5430" y="3680"/>
                    </a:cubicBezTo>
                    <a:close/>
                    <a:moveTo>
                      <a:pt x="2072" y="2513"/>
                    </a:moveTo>
                    <a:lnTo>
                      <a:pt x="4334" y="4644"/>
                    </a:lnTo>
                    <a:cubicBezTo>
                      <a:pt x="4049" y="4954"/>
                      <a:pt x="3739" y="5204"/>
                      <a:pt x="3453" y="5394"/>
                    </a:cubicBezTo>
                    <a:cubicBezTo>
                      <a:pt x="2477" y="4918"/>
                      <a:pt x="1846" y="4192"/>
                      <a:pt x="1453" y="3525"/>
                    </a:cubicBezTo>
                    <a:cubicBezTo>
                      <a:pt x="1620" y="3132"/>
                      <a:pt x="1834" y="2799"/>
                      <a:pt x="2072" y="2513"/>
                    </a:cubicBezTo>
                    <a:close/>
                    <a:moveTo>
                      <a:pt x="4584" y="4882"/>
                    </a:moveTo>
                    <a:lnTo>
                      <a:pt x="5263" y="5513"/>
                    </a:lnTo>
                    <a:cubicBezTo>
                      <a:pt x="5120" y="5632"/>
                      <a:pt x="4965" y="5751"/>
                      <a:pt x="4811" y="5835"/>
                    </a:cubicBezTo>
                    <a:cubicBezTo>
                      <a:pt x="4453" y="5775"/>
                      <a:pt x="4120" y="5680"/>
                      <a:pt x="3834" y="5561"/>
                    </a:cubicBezTo>
                    <a:cubicBezTo>
                      <a:pt x="4084" y="5370"/>
                      <a:pt x="4334" y="5144"/>
                      <a:pt x="4584" y="4882"/>
                    </a:cubicBezTo>
                    <a:close/>
                    <a:moveTo>
                      <a:pt x="1286" y="3918"/>
                    </a:moveTo>
                    <a:cubicBezTo>
                      <a:pt x="1691" y="4537"/>
                      <a:pt x="2275" y="5156"/>
                      <a:pt x="3108" y="5620"/>
                    </a:cubicBezTo>
                    <a:cubicBezTo>
                      <a:pt x="2739" y="5835"/>
                      <a:pt x="2429" y="5966"/>
                      <a:pt x="2251" y="6025"/>
                    </a:cubicBezTo>
                    <a:cubicBezTo>
                      <a:pt x="1763" y="5823"/>
                      <a:pt x="1346" y="5489"/>
                      <a:pt x="1024" y="5061"/>
                    </a:cubicBezTo>
                    <a:cubicBezTo>
                      <a:pt x="1072" y="4644"/>
                      <a:pt x="1167" y="4263"/>
                      <a:pt x="1286" y="3918"/>
                    </a:cubicBezTo>
                    <a:close/>
                    <a:moveTo>
                      <a:pt x="3477" y="5811"/>
                    </a:moveTo>
                    <a:cubicBezTo>
                      <a:pt x="3715" y="5918"/>
                      <a:pt x="3977" y="6013"/>
                      <a:pt x="4263" y="6085"/>
                    </a:cubicBezTo>
                    <a:cubicBezTo>
                      <a:pt x="3977" y="6180"/>
                      <a:pt x="3668" y="6240"/>
                      <a:pt x="3346" y="6240"/>
                    </a:cubicBezTo>
                    <a:cubicBezTo>
                      <a:pt x="3168" y="6240"/>
                      <a:pt x="2977" y="6216"/>
                      <a:pt x="2798" y="6180"/>
                    </a:cubicBezTo>
                    <a:cubicBezTo>
                      <a:pt x="2989" y="6097"/>
                      <a:pt x="3227" y="5966"/>
                      <a:pt x="3477" y="5811"/>
                    </a:cubicBezTo>
                    <a:close/>
                    <a:moveTo>
                      <a:pt x="3346" y="1"/>
                    </a:moveTo>
                    <a:cubicBezTo>
                      <a:pt x="1501" y="1"/>
                      <a:pt x="1" y="1489"/>
                      <a:pt x="1" y="3346"/>
                    </a:cubicBezTo>
                    <a:cubicBezTo>
                      <a:pt x="1" y="5192"/>
                      <a:pt x="1501" y="6692"/>
                      <a:pt x="3346" y="6692"/>
                    </a:cubicBezTo>
                    <a:cubicBezTo>
                      <a:pt x="5204" y="6692"/>
                      <a:pt x="6704" y="5192"/>
                      <a:pt x="6704" y="3346"/>
                    </a:cubicBezTo>
                    <a:cubicBezTo>
                      <a:pt x="6704" y="1489"/>
                      <a:pt x="5204" y="1"/>
                      <a:pt x="3346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4" name="Google Shape;225;p17"/>
              <p:cNvSpPr txBox="1"/>
              <p:nvPr/>
            </p:nvSpPr>
            <p:spPr>
              <a:xfrm>
                <a:off x="1130650" y="1457525"/>
                <a:ext cx="12240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000" dirty="0">
                    <a:ea typeface="Calibri" panose="020F0502020204030204" pitchFamily="34" charset="0"/>
                  </a:rPr>
                  <a:t>6 - </a:t>
                </a:r>
                <a:r>
                  <a:rPr lang="id-ID" sz="2000" dirty="0">
                    <a:ea typeface="Calibri" panose="020F0502020204030204" pitchFamily="34" charset="0"/>
                  </a:rPr>
                  <a:t>21 Jan  202</a:t>
                </a:r>
                <a:r>
                  <a:rPr lang="en-US" sz="2000" dirty="0">
                    <a:ea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45" name="Google Shape;226;p17"/>
            <p:cNvGrpSpPr/>
            <p:nvPr/>
          </p:nvGrpSpPr>
          <p:grpSpPr>
            <a:xfrm>
              <a:off x="3195115" y="1342199"/>
              <a:ext cx="1664368" cy="1923461"/>
              <a:chOff x="3195115" y="1121000"/>
              <a:chExt cx="1664368" cy="1923461"/>
            </a:xfrm>
          </p:grpSpPr>
          <p:sp>
            <p:nvSpPr>
              <p:cNvPr id="46" name="Google Shape;227;p17"/>
              <p:cNvSpPr/>
              <p:nvPr/>
            </p:nvSpPr>
            <p:spPr>
              <a:xfrm>
                <a:off x="3997219" y="1996915"/>
                <a:ext cx="31" cy="754581"/>
              </a:xfrm>
              <a:custGeom>
                <a:avLst/>
                <a:gdLst/>
                <a:ahLst/>
                <a:cxnLst/>
                <a:rect l="l" t="t" r="r" b="b"/>
                <a:pathLst>
                  <a:path w="1" h="24135" fill="none" extrusionOk="0">
                    <a:moveTo>
                      <a:pt x="0" y="24134"/>
                    </a:moveTo>
                    <a:lnTo>
                      <a:pt x="0" y="0"/>
                    </a:lnTo>
                  </a:path>
                </a:pathLst>
              </a:custGeom>
              <a:noFill/>
              <a:ln w="17850" cap="rnd" cmpd="sng">
                <a:solidFill>
                  <a:srgbClr val="9DB6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8" name="Google Shape;228;p17"/>
              <p:cNvSpPr/>
              <p:nvPr/>
            </p:nvSpPr>
            <p:spPr>
              <a:xfrm>
                <a:off x="3195115" y="1121000"/>
                <a:ext cx="1664368" cy="875896"/>
              </a:xfrm>
              <a:custGeom>
                <a:avLst/>
                <a:gdLst/>
                <a:ahLst/>
                <a:cxnLst/>
                <a:rect l="l" t="t" r="r" b="b"/>
                <a:pathLst>
                  <a:path w="45173" h="31591" extrusionOk="0">
                    <a:moveTo>
                      <a:pt x="2846" y="0"/>
                    </a:moveTo>
                    <a:cubicBezTo>
                      <a:pt x="1274" y="0"/>
                      <a:pt x="0" y="1274"/>
                      <a:pt x="0" y="2846"/>
                    </a:cubicBezTo>
                    <a:lnTo>
                      <a:pt x="0" y="21669"/>
                    </a:lnTo>
                    <a:cubicBezTo>
                      <a:pt x="0" y="25753"/>
                      <a:pt x="3310" y="29063"/>
                      <a:pt x="7394" y="29063"/>
                    </a:cubicBezTo>
                    <a:lnTo>
                      <a:pt x="18121" y="29063"/>
                    </a:lnTo>
                    <a:cubicBezTo>
                      <a:pt x="18157" y="29111"/>
                      <a:pt x="18193" y="29170"/>
                      <a:pt x="18241" y="29206"/>
                    </a:cubicBezTo>
                    <a:lnTo>
                      <a:pt x="19229" y="30206"/>
                    </a:lnTo>
                    <a:cubicBezTo>
                      <a:pt x="20157" y="31129"/>
                      <a:pt x="21369" y="31590"/>
                      <a:pt x="22580" y="31590"/>
                    </a:cubicBezTo>
                    <a:cubicBezTo>
                      <a:pt x="23792" y="31590"/>
                      <a:pt x="25003" y="31129"/>
                      <a:pt x="25932" y="30206"/>
                    </a:cubicBezTo>
                    <a:lnTo>
                      <a:pt x="26920" y="29206"/>
                    </a:lnTo>
                    <a:cubicBezTo>
                      <a:pt x="26968" y="29170"/>
                      <a:pt x="27004" y="29111"/>
                      <a:pt x="27039" y="29063"/>
                    </a:cubicBezTo>
                    <a:lnTo>
                      <a:pt x="37779" y="29063"/>
                    </a:lnTo>
                    <a:cubicBezTo>
                      <a:pt x="41863" y="29063"/>
                      <a:pt x="45172" y="25753"/>
                      <a:pt x="45172" y="21669"/>
                    </a:cubicBezTo>
                    <a:lnTo>
                      <a:pt x="45172" y="2846"/>
                    </a:lnTo>
                    <a:cubicBezTo>
                      <a:pt x="45172" y="1274"/>
                      <a:pt x="43899" y="0"/>
                      <a:pt x="4232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9" name="Google Shape;229;p17"/>
              <p:cNvSpPr txBox="1"/>
              <p:nvPr/>
            </p:nvSpPr>
            <p:spPr>
              <a:xfrm>
                <a:off x="3298230" y="1490929"/>
                <a:ext cx="1437439" cy="316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ea typeface="Calibri" panose="020F0502020204030204" pitchFamily="34" charset="0"/>
                  </a:rPr>
                  <a:t>8 – 24 Jan  2021</a:t>
                </a:r>
                <a:endParaRPr lang="en-US" sz="2000" dirty="0">
                  <a:ea typeface="Calibri" panose="020F0502020204030204" pitchFamily="34" charset="0"/>
                </a:endParaRPr>
              </a:p>
            </p:txBody>
          </p:sp>
          <p:sp>
            <p:nvSpPr>
              <p:cNvPr id="50" name="Google Shape;230;p17"/>
              <p:cNvSpPr/>
              <p:nvPr/>
            </p:nvSpPr>
            <p:spPr>
              <a:xfrm>
                <a:off x="3200867" y="1121000"/>
                <a:ext cx="1658616" cy="336536"/>
              </a:xfrm>
              <a:custGeom>
                <a:avLst/>
                <a:gdLst/>
                <a:ahLst/>
                <a:cxnLst/>
                <a:rect l="l" t="t" r="r" b="b"/>
                <a:pathLst>
                  <a:path w="45173" h="10764" extrusionOk="0">
                    <a:moveTo>
                      <a:pt x="2846" y="0"/>
                    </a:moveTo>
                    <a:cubicBezTo>
                      <a:pt x="1274" y="0"/>
                      <a:pt x="0" y="1274"/>
                      <a:pt x="0" y="2846"/>
                    </a:cubicBezTo>
                    <a:lnTo>
                      <a:pt x="0" y="10763"/>
                    </a:lnTo>
                    <a:lnTo>
                      <a:pt x="45172" y="10763"/>
                    </a:lnTo>
                    <a:lnTo>
                      <a:pt x="45172" y="2846"/>
                    </a:lnTo>
                    <a:cubicBezTo>
                      <a:pt x="45172" y="1274"/>
                      <a:pt x="43899" y="0"/>
                      <a:pt x="4232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400" b="1" dirty="0" err="1">
                    <a:solidFill>
                      <a:schemeClr val="bg1"/>
                    </a:solidFill>
                    <a:ea typeface="Calibri" panose="020F0502020204030204" pitchFamily="34" charset="0"/>
                  </a:rPr>
                  <a:t>Masa</a:t>
                </a:r>
                <a:r>
                  <a:rPr lang="en-US" sz="2400" b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a typeface="Calibri" panose="020F0502020204030204" pitchFamily="34" charset="0"/>
                  </a:rPr>
                  <a:t>Penyelesaian</a:t>
                </a:r>
                <a:r>
                  <a:rPr lang="en-US" sz="2400" b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a typeface="Calibri" panose="020F0502020204030204" pitchFamily="34" charset="0"/>
                  </a:rPr>
                  <a:t>Rekonsiliasi</a:t>
                </a:r>
                <a:r>
                  <a:rPr lang="en-US" sz="2400" b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51" name="Google Shape;231;p17"/>
              <p:cNvSpPr/>
              <p:nvPr/>
            </p:nvSpPr>
            <p:spPr>
              <a:xfrm>
                <a:off x="3390067" y="2639054"/>
                <a:ext cx="534569" cy="218918"/>
              </a:xfrm>
              <a:custGeom>
                <a:avLst/>
                <a:gdLst/>
                <a:ahLst/>
                <a:cxnLst/>
                <a:rect l="l" t="t" r="r" b="b"/>
                <a:pathLst>
                  <a:path w="17098" h="7002" extrusionOk="0">
                    <a:moveTo>
                      <a:pt x="0" y="1"/>
                    </a:moveTo>
                    <a:lnTo>
                      <a:pt x="2798" y="3501"/>
                    </a:lnTo>
                    <a:lnTo>
                      <a:pt x="0" y="7002"/>
                    </a:lnTo>
                    <a:lnTo>
                      <a:pt x="14288" y="7002"/>
                    </a:lnTo>
                    <a:lnTo>
                      <a:pt x="17098" y="3501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2" name="Google Shape;232;p17"/>
              <p:cNvSpPr/>
              <p:nvPr/>
            </p:nvSpPr>
            <p:spPr>
              <a:xfrm>
                <a:off x="4072789" y="2639054"/>
                <a:ext cx="534569" cy="218918"/>
              </a:xfrm>
              <a:custGeom>
                <a:avLst/>
                <a:gdLst/>
                <a:ahLst/>
                <a:cxnLst/>
                <a:rect l="l" t="t" r="r" b="b"/>
                <a:pathLst>
                  <a:path w="17098" h="7002" extrusionOk="0">
                    <a:moveTo>
                      <a:pt x="0" y="1"/>
                    </a:moveTo>
                    <a:lnTo>
                      <a:pt x="2798" y="3501"/>
                    </a:lnTo>
                    <a:lnTo>
                      <a:pt x="0" y="7002"/>
                    </a:lnTo>
                    <a:lnTo>
                      <a:pt x="14288" y="7002"/>
                    </a:lnTo>
                    <a:lnTo>
                      <a:pt x="17098" y="3501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3" name="Google Shape;233;p17"/>
              <p:cNvSpPr/>
              <p:nvPr/>
            </p:nvSpPr>
            <p:spPr>
              <a:xfrm>
                <a:off x="3704258" y="2458524"/>
                <a:ext cx="585937" cy="585937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8741" extrusionOk="0">
                    <a:moveTo>
                      <a:pt x="9370" y="0"/>
                    </a:moveTo>
                    <a:cubicBezTo>
                      <a:pt x="4191" y="0"/>
                      <a:pt x="0" y="4191"/>
                      <a:pt x="0" y="9370"/>
                    </a:cubicBezTo>
                    <a:cubicBezTo>
                      <a:pt x="0" y="14538"/>
                      <a:pt x="4191" y="18741"/>
                      <a:pt x="9370" y="18741"/>
                    </a:cubicBezTo>
                    <a:cubicBezTo>
                      <a:pt x="14550" y="18741"/>
                      <a:pt x="18741" y="14538"/>
                      <a:pt x="18741" y="9370"/>
                    </a:cubicBezTo>
                    <a:cubicBezTo>
                      <a:pt x="18741" y="4191"/>
                      <a:pt x="14550" y="0"/>
                      <a:pt x="937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4" name="Google Shape;234;p17"/>
              <p:cNvSpPr/>
              <p:nvPr/>
            </p:nvSpPr>
            <p:spPr>
              <a:xfrm>
                <a:off x="3779077" y="2533344"/>
                <a:ext cx="436303" cy="436303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3955" extrusionOk="0">
                    <a:moveTo>
                      <a:pt x="6977" y="0"/>
                    </a:moveTo>
                    <a:cubicBezTo>
                      <a:pt x="3120" y="0"/>
                      <a:pt x="0" y="3120"/>
                      <a:pt x="0" y="6977"/>
                    </a:cubicBezTo>
                    <a:cubicBezTo>
                      <a:pt x="0" y="10823"/>
                      <a:pt x="3120" y="13954"/>
                      <a:pt x="6977" y="13954"/>
                    </a:cubicBezTo>
                    <a:cubicBezTo>
                      <a:pt x="10823" y="13954"/>
                      <a:pt x="13954" y="10823"/>
                      <a:pt x="13954" y="6977"/>
                    </a:cubicBezTo>
                    <a:cubicBezTo>
                      <a:pt x="13954" y="3120"/>
                      <a:pt x="10823" y="0"/>
                      <a:pt x="6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5" name="Google Shape;235;p17"/>
              <p:cNvSpPr/>
              <p:nvPr/>
            </p:nvSpPr>
            <p:spPr>
              <a:xfrm>
                <a:off x="3915303" y="2646495"/>
                <a:ext cx="163453" cy="204035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6526" extrusionOk="0">
                    <a:moveTo>
                      <a:pt x="989" y="1"/>
                    </a:moveTo>
                    <a:cubicBezTo>
                      <a:pt x="453" y="1"/>
                      <a:pt x="1" y="441"/>
                      <a:pt x="1" y="989"/>
                    </a:cubicBezTo>
                    <a:cubicBezTo>
                      <a:pt x="1" y="1537"/>
                      <a:pt x="453" y="1977"/>
                      <a:pt x="989" y="1977"/>
                    </a:cubicBezTo>
                    <a:cubicBezTo>
                      <a:pt x="1251" y="1977"/>
                      <a:pt x="1489" y="1870"/>
                      <a:pt x="1668" y="1703"/>
                    </a:cubicBezTo>
                    <a:lnTo>
                      <a:pt x="3335" y="2870"/>
                    </a:lnTo>
                    <a:cubicBezTo>
                      <a:pt x="3275" y="2989"/>
                      <a:pt x="3251" y="3120"/>
                      <a:pt x="3251" y="3263"/>
                    </a:cubicBezTo>
                    <a:cubicBezTo>
                      <a:pt x="3251" y="3406"/>
                      <a:pt x="3275" y="3537"/>
                      <a:pt x="3335" y="3656"/>
                    </a:cubicBezTo>
                    <a:lnTo>
                      <a:pt x="1668" y="4823"/>
                    </a:lnTo>
                    <a:cubicBezTo>
                      <a:pt x="1489" y="4656"/>
                      <a:pt x="1251" y="4549"/>
                      <a:pt x="989" y="4549"/>
                    </a:cubicBezTo>
                    <a:cubicBezTo>
                      <a:pt x="453" y="4549"/>
                      <a:pt x="1" y="4989"/>
                      <a:pt x="1" y="5537"/>
                    </a:cubicBezTo>
                    <a:cubicBezTo>
                      <a:pt x="1" y="6085"/>
                      <a:pt x="453" y="6525"/>
                      <a:pt x="989" y="6525"/>
                    </a:cubicBezTo>
                    <a:cubicBezTo>
                      <a:pt x="1537" y="6525"/>
                      <a:pt x="1977" y="6085"/>
                      <a:pt x="1977" y="5537"/>
                    </a:cubicBezTo>
                    <a:cubicBezTo>
                      <a:pt x="1977" y="5394"/>
                      <a:pt x="1954" y="5263"/>
                      <a:pt x="1894" y="5144"/>
                    </a:cubicBezTo>
                    <a:lnTo>
                      <a:pt x="3561" y="3977"/>
                    </a:lnTo>
                    <a:cubicBezTo>
                      <a:pt x="3740" y="4144"/>
                      <a:pt x="3978" y="4251"/>
                      <a:pt x="4240" y="4251"/>
                    </a:cubicBezTo>
                    <a:cubicBezTo>
                      <a:pt x="4787" y="4251"/>
                      <a:pt x="5228" y="3811"/>
                      <a:pt x="5228" y="3263"/>
                    </a:cubicBezTo>
                    <a:cubicBezTo>
                      <a:pt x="5228" y="2715"/>
                      <a:pt x="4787" y="2275"/>
                      <a:pt x="4240" y="2275"/>
                    </a:cubicBezTo>
                    <a:cubicBezTo>
                      <a:pt x="3978" y="2275"/>
                      <a:pt x="3740" y="2382"/>
                      <a:pt x="3561" y="2549"/>
                    </a:cubicBezTo>
                    <a:lnTo>
                      <a:pt x="1894" y="1382"/>
                    </a:lnTo>
                    <a:cubicBezTo>
                      <a:pt x="1954" y="1263"/>
                      <a:pt x="1977" y="1132"/>
                      <a:pt x="1977" y="989"/>
                    </a:cubicBezTo>
                    <a:cubicBezTo>
                      <a:pt x="1977" y="441"/>
                      <a:pt x="1537" y="1"/>
                      <a:pt x="989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56" name="Google Shape;236;p17"/>
            <p:cNvGrpSpPr/>
            <p:nvPr/>
          </p:nvGrpSpPr>
          <p:grpSpPr>
            <a:xfrm>
              <a:off x="5417394" y="1342199"/>
              <a:ext cx="1973743" cy="1923461"/>
              <a:chOff x="5417394" y="1121000"/>
              <a:chExt cx="1973743" cy="1923461"/>
            </a:xfrm>
          </p:grpSpPr>
          <p:sp>
            <p:nvSpPr>
              <p:cNvPr id="57" name="Google Shape;237;p17"/>
              <p:cNvSpPr/>
              <p:nvPr/>
            </p:nvSpPr>
            <p:spPr>
              <a:xfrm>
                <a:off x="5649310" y="2639054"/>
                <a:ext cx="534569" cy="218918"/>
              </a:xfrm>
              <a:custGeom>
                <a:avLst/>
                <a:gdLst/>
                <a:ahLst/>
                <a:cxnLst/>
                <a:rect l="l" t="t" r="r" b="b"/>
                <a:pathLst>
                  <a:path w="17098" h="7002" extrusionOk="0">
                    <a:moveTo>
                      <a:pt x="0" y="1"/>
                    </a:moveTo>
                    <a:lnTo>
                      <a:pt x="2798" y="3501"/>
                    </a:lnTo>
                    <a:lnTo>
                      <a:pt x="0" y="7002"/>
                    </a:lnTo>
                    <a:lnTo>
                      <a:pt x="14288" y="7002"/>
                    </a:lnTo>
                    <a:lnTo>
                      <a:pt x="17098" y="3501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8" name="Google Shape;238;p17"/>
              <p:cNvSpPr/>
              <p:nvPr/>
            </p:nvSpPr>
            <p:spPr>
              <a:xfrm>
                <a:off x="6324591" y="2639054"/>
                <a:ext cx="534569" cy="218918"/>
              </a:xfrm>
              <a:custGeom>
                <a:avLst/>
                <a:gdLst/>
                <a:ahLst/>
                <a:cxnLst/>
                <a:rect l="l" t="t" r="r" b="b"/>
                <a:pathLst>
                  <a:path w="17098" h="7002" extrusionOk="0">
                    <a:moveTo>
                      <a:pt x="0" y="1"/>
                    </a:moveTo>
                    <a:lnTo>
                      <a:pt x="2798" y="3501"/>
                    </a:lnTo>
                    <a:lnTo>
                      <a:pt x="0" y="7002"/>
                    </a:lnTo>
                    <a:lnTo>
                      <a:pt x="14288" y="7002"/>
                    </a:lnTo>
                    <a:lnTo>
                      <a:pt x="17098" y="3501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9" name="Google Shape;239;p17"/>
              <p:cNvSpPr/>
              <p:nvPr/>
            </p:nvSpPr>
            <p:spPr>
              <a:xfrm>
                <a:off x="6251992" y="1996915"/>
                <a:ext cx="31" cy="754581"/>
              </a:xfrm>
              <a:custGeom>
                <a:avLst/>
                <a:gdLst/>
                <a:ahLst/>
                <a:cxnLst/>
                <a:rect l="l" t="t" r="r" b="b"/>
                <a:pathLst>
                  <a:path w="1" h="24135" fill="none" extrusionOk="0">
                    <a:moveTo>
                      <a:pt x="0" y="24134"/>
                    </a:moveTo>
                    <a:lnTo>
                      <a:pt x="0" y="0"/>
                    </a:lnTo>
                  </a:path>
                </a:pathLst>
              </a:custGeom>
              <a:noFill/>
              <a:ln w="17850" cap="rnd" cmpd="sng">
                <a:solidFill>
                  <a:srgbClr val="9DB6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0" name="Google Shape;240;p17"/>
              <p:cNvSpPr/>
              <p:nvPr/>
            </p:nvSpPr>
            <p:spPr>
              <a:xfrm>
                <a:off x="5417394" y="1121000"/>
                <a:ext cx="1960702" cy="987693"/>
              </a:xfrm>
              <a:custGeom>
                <a:avLst/>
                <a:gdLst/>
                <a:ahLst/>
                <a:cxnLst/>
                <a:rect l="l" t="t" r="r" b="b"/>
                <a:pathLst>
                  <a:path w="45185" h="31591" extrusionOk="0">
                    <a:moveTo>
                      <a:pt x="2858" y="0"/>
                    </a:moveTo>
                    <a:cubicBezTo>
                      <a:pt x="1286" y="0"/>
                      <a:pt x="0" y="1274"/>
                      <a:pt x="0" y="2846"/>
                    </a:cubicBezTo>
                    <a:lnTo>
                      <a:pt x="0" y="21669"/>
                    </a:lnTo>
                    <a:cubicBezTo>
                      <a:pt x="0" y="25753"/>
                      <a:pt x="3310" y="29063"/>
                      <a:pt x="7406" y="29063"/>
                    </a:cubicBezTo>
                    <a:lnTo>
                      <a:pt x="18122" y="29063"/>
                    </a:lnTo>
                    <a:cubicBezTo>
                      <a:pt x="18169" y="29111"/>
                      <a:pt x="18193" y="29170"/>
                      <a:pt x="18241" y="29206"/>
                    </a:cubicBezTo>
                    <a:lnTo>
                      <a:pt x="19241" y="30206"/>
                    </a:lnTo>
                    <a:cubicBezTo>
                      <a:pt x="20164" y="31129"/>
                      <a:pt x="21375" y="31590"/>
                      <a:pt x="22587" y="31590"/>
                    </a:cubicBezTo>
                    <a:cubicBezTo>
                      <a:pt x="23798" y="31590"/>
                      <a:pt x="25009" y="31129"/>
                      <a:pt x="25932" y="30206"/>
                    </a:cubicBezTo>
                    <a:lnTo>
                      <a:pt x="26932" y="29206"/>
                    </a:lnTo>
                    <a:cubicBezTo>
                      <a:pt x="26980" y="29170"/>
                      <a:pt x="27016" y="29111"/>
                      <a:pt x="27051" y="29063"/>
                    </a:cubicBezTo>
                    <a:lnTo>
                      <a:pt x="37791" y="29063"/>
                    </a:lnTo>
                    <a:cubicBezTo>
                      <a:pt x="41875" y="29063"/>
                      <a:pt x="45185" y="25753"/>
                      <a:pt x="45185" y="21669"/>
                    </a:cubicBezTo>
                    <a:lnTo>
                      <a:pt x="45185" y="2846"/>
                    </a:lnTo>
                    <a:cubicBezTo>
                      <a:pt x="45185" y="1274"/>
                      <a:pt x="43911" y="0"/>
                      <a:pt x="4232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1" name="Google Shape;241;p17"/>
              <p:cNvSpPr/>
              <p:nvPr/>
            </p:nvSpPr>
            <p:spPr>
              <a:xfrm>
                <a:off x="5417394" y="1121000"/>
                <a:ext cx="1923465" cy="336536"/>
              </a:xfrm>
              <a:custGeom>
                <a:avLst/>
                <a:gdLst/>
                <a:ahLst/>
                <a:cxnLst/>
                <a:rect l="l" t="t" r="r" b="b"/>
                <a:pathLst>
                  <a:path w="45185" h="10764" extrusionOk="0">
                    <a:moveTo>
                      <a:pt x="2846" y="0"/>
                    </a:moveTo>
                    <a:cubicBezTo>
                      <a:pt x="1274" y="0"/>
                      <a:pt x="0" y="1274"/>
                      <a:pt x="0" y="2846"/>
                    </a:cubicBezTo>
                    <a:lnTo>
                      <a:pt x="0" y="10763"/>
                    </a:lnTo>
                    <a:lnTo>
                      <a:pt x="45185" y="10763"/>
                    </a:lnTo>
                    <a:lnTo>
                      <a:pt x="45185" y="2846"/>
                    </a:lnTo>
                    <a:cubicBezTo>
                      <a:pt x="45185" y="1274"/>
                      <a:pt x="43911" y="0"/>
                      <a:pt x="42339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400" b="1" i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Open Period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Tahap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II</a:t>
                </a:r>
              </a:p>
            </p:txBody>
          </p:sp>
          <p:sp>
            <p:nvSpPr>
              <p:cNvPr id="62" name="Google Shape;242;p17"/>
              <p:cNvSpPr/>
              <p:nvPr/>
            </p:nvSpPr>
            <p:spPr>
              <a:xfrm>
                <a:off x="5959030" y="2458524"/>
                <a:ext cx="585937" cy="585937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8741" extrusionOk="0">
                    <a:moveTo>
                      <a:pt x="9370" y="0"/>
                    </a:moveTo>
                    <a:cubicBezTo>
                      <a:pt x="4191" y="0"/>
                      <a:pt x="0" y="4191"/>
                      <a:pt x="0" y="9370"/>
                    </a:cubicBezTo>
                    <a:cubicBezTo>
                      <a:pt x="0" y="14538"/>
                      <a:pt x="4191" y="18741"/>
                      <a:pt x="9370" y="18741"/>
                    </a:cubicBezTo>
                    <a:cubicBezTo>
                      <a:pt x="14538" y="18741"/>
                      <a:pt x="18741" y="14538"/>
                      <a:pt x="18741" y="9370"/>
                    </a:cubicBezTo>
                    <a:cubicBezTo>
                      <a:pt x="18741" y="4191"/>
                      <a:pt x="14538" y="0"/>
                      <a:pt x="9370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3" name="Google Shape;243;p17"/>
              <p:cNvSpPr/>
              <p:nvPr/>
            </p:nvSpPr>
            <p:spPr>
              <a:xfrm>
                <a:off x="6033850" y="2533344"/>
                <a:ext cx="435928" cy="436303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3955" extrusionOk="0">
                    <a:moveTo>
                      <a:pt x="6977" y="0"/>
                    </a:moveTo>
                    <a:cubicBezTo>
                      <a:pt x="3120" y="0"/>
                      <a:pt x="0" y="3120"/>
                      <a:pt x="0" y="6977"/>
                    </a:cubicBezTo>
                    <a:cubicBezTo>
                      <a:pt x="0" y="10823"/>
                      <a:pt x="3120" y="13954"/>
                      <a:pt x="6977" y="13954"/>
                    </a:cubicBezTo>
                    <a:cubicBezTo>
                      <a:pt x="10823" y="13954"/>
                      <a:pt x="13943" y="10823"/>
                      <a:pt x="13943" y="6977"/>
                    </a:cubicBezTo>
                    <a:cubicBezTo>
                      <a:pt x="13943" y="3120"/>
                      <a:pt x="10823" y="0"/>
                      <a:pt x="6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7" name="Google Shape;244;p17"/>
              <p:cNvSpPr/>
              <p:nvPr/>
            </p:nvSpPr>
            <p:spPr>
              <a:xfrm>
                <a:off x="6135839" y="2718344"/>
                <a:ext cx="116556" cy="116181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3716" extrusionOk="0">
                    <a:moveTo>
                      <a:pt x="1846" y="1251"/>
                    </a:moveTo>
                    <a:cubicBezTo>
                      <a:pt x="2168" y="1251"/>
                      <a:pt x="2442" y="1513"/>
                      <a:pt x="2442" y="1834"/>
                    </a:cubicBezTo>
                    <a:cubicBezTo>
                      <a:pt x="2442" y="2168"/>
                      <a:pt x="2168" y="2430"/>
                      <a:pt x="1846" y="2430"/>
                    </a:cubicBezTo>
                    <a:cubicBezTo>
                      <a:pt x="1525" y="2430"/>
                      <a:pt x="1263" y="2168"/>
                      <a:pt x="1263" y="1834"/>
                    </a:cubicBezTo>
                    <a:cubicBezTo>
                      <a:pt x="1263" y="1513"/>
                      <a:pt x="1525" y="1251"/>
                      <a:pt x="1846" y="1251"/>
                    </a:cubicBezTo>
                    <a:close/>
                    <a:moveTo>
                      <a:pt x="1763" y="1"/>
                    </a:moveTo>
                    <a:cubicBezTo>
                      <a:pt x="1560" y="1"/>
                      <a:pt x="1334" y="155"/>
                      <a:pt x="1334" y="358"/>
                    </a:cubicBezTo>
                    <a:lnTo>
                      <a:pt x="1334" y="751"/>
                    </a:lnTo>
                    <a:lnTo>
                      <a:pt x="1096" y="477"/>
                    </a:lnTo>
                    <a:cubicBezTo>
                      <a:pt x="1025" y="405"/>
                      <a:pt x="935" y="370"/>
                      <a:pt x="846" y="370"/>
                    </a:cubicBezTo>
                    <a:cubicBezTo>
                      <a:pt x="757" y="370"/>
                      <a:pt x="667" y="405"/>
                      <a:pt x="596" y="477"/>
                    </a:cubicBezTo>
                    <a:lnTo>
                      <a:pt x="477" y="596"/>
                    </a:lnTo>
                    <a:cubicBezTo>
                      <a:pt x="334" y="739"/>
                      <a:pt x="334" y="941"/>
                      <a:pt x="477" y="1084"/>
                    </a:cubicBezTo>
                    <a:lnTo>
                      <a:pt x="763" y="1334"/>
                    </a:lnTo>
                    <a:lnTo>
                      <a:pt x="370" y="1334"/>
                    </a:lnTo>
                    <a:cubicBezTo>
                      <a:pt x="167" y="1334"/>
                      <a:pt x="1" y="1548"/>
                      <a:pt x="1" y="1751"/>
                    </a:cubicBezTo>
                    <a:lnTo>
                      <a:pt x="1" y="1929"/>
                    </a:lnTo>
                    <a:cubicBezTo>
                      <a:pt x="1" y="2132"/>
                      <a:pt x="167" y="2227"/>
                      <a:pt x="370" y="2227"/>
                    </a:cubicBezTo>
                    <a:lnTo>
                      <a:pt x="763" y="2227"/>
                    </a:lnTo>
                    <a:lnTo>
                      <a:pt x="489" y="2537"/>
                    </a:lnTo>
                    <a:cubicBezTo>
                      <a:pt x="346" y="2680"/>
                      <a:pt x="346" y="2918"/>
                      <a:pt x="489" y="3061"/>
                    </a:cubicBezTo>
                    <a:lnTo>
                      <a:pt x="608" y="3192"/>
                    </a:lnTo>
                    <a:cubicBezTo>
                      <a:pt x="679" y="3263"/>
                      <a:pt x="766" y="3299"/>
                      <a:pt x="852" y="3299"/>
                    </a:cubicBezTo>
                    <a:cubicBezTo>
                      <a:pt x="938" y="3299"/>
                      <a:pt x="1025" y="3263"/>
                      <a:pt x="1096" y="3192"/>
                    </a:cubicBezTo>
                    <a:lnTo>
                      <a:pt x="1334" y="2930"/>
                    </a:lnTo>
                    <a:lnTo>
                      <a:pt x="1334" y="3311"/>
                    </a:lnTo>
                    <a:cubicBezTo>
                      <a:pt x="1334" y="3513"/>
                      <a:pt x="1560" y="3715"/>
                      <a:pt x="1763" y="3715"/>
                    </a:cubicBezTo>
                    <a:lnTo>
                      <a:pt x="1941" y="3715"/>
                    </a:lnTo>
                    <a:cubicBezTo>
                      <a:pt x="2132" y="3715"/>
                      <a:pt x="2227" y="3513"/>
                      <a:pt x="2227" y="3311"/>
                    </a:cubicBezTo>
                    <a:lnTo>
                      <a:pt x="2227" y="2930"/>
                    </a:lnTo>
                    <a:lnTo>
                      <a:pt x="2537" y="3203"/>
                    </a:lnTo>
                    <a:cubicBezTo>
                      <a:pt x="2608" y="3275"/>
                      <a:pt x="2706" y="3311"/>
                      <a:pt x="2805" y="3311"/>
                    </a:cubicBezTo>
                    <a:cubicBezTo>
                      <a:pt x="2903" y="3311"/>
                      <a:pt x="3001" y="3275"/>
                      <a:pt x="3073" y="3203"/>
                    </a:cubicBezTo>
                    <a:lnTo>
                      <a:pt x="3204" y="3072"/>
                    </a:lnTo>
                    <a:cubicBezTo>
                      <a:pt x="3346" y="2930"/>
                      <a:pt x="3346" y="2680"/>
                      <a:pt x="3204" y="2537"/>
                    </a:cubicBezTo>
                    <a:lnTo>
                      <a:pt x="2942" y="2227"/>
                    </a:lnTo>
                    <a:lnTo>
                      <a:pt x="3323" y="2227"/>
                    </a:lnTo>
                    <a:cubicBezTo>
                      <a:pt x="3525" y="2227"/>
                      <a:pt x="3727" y="2132"/>
                      <a:pt x="3727" y="1929"/>
                    </a:cubicBezTo>
                    <a:lnTo>
                      <a:pt x="3727" y="1751"/>
                    </a:lnTo>
                    <a:cubicBezTo>
                      <a:pt x="3715" y="1548"/>
                      <a:pt x="3525" y="1334"/>
                      <a:pt x="3323" y="1334"/>
                    </a:cubicBezTo>
                    <a:lnTo>
                      <a:pt x="2942" y="1334"/>
                    </a:lnTo>
                    <a:lnTo>
                      <a:pt x="3215" y="1084"/>
                    </a:lnTo>
                    <a:cubicBezTo>
                      <a:pt x="3358" y="941"/>
                      <a:pt x="3358" y="727"/>
                      <a:pt x="3215" y="584"/>
                    </a:cubicBezTo>
                    <a:lnTo>
                      <a:pt x="3084" y="465"/>
                    </a:lnTo>
                    <a:cubicBezTo>
                      <a:pt x="3015" y="395"/>
                      <a:pt x="2916" y="362"/>
                      <a:pt x="2817" y="362"/>
                    </a:cubicBezTo>
                    <a:cubicBezTo>
                      <a:pt x="2714" y="362"/>
                      <a:pt x="2610" y="398"/>
                      <a:pt x="2537" y="465"/>
                    </a:cubicBezTo>
                    <a:lnTo>
                      <a:pt x="2227" y="751"/>
                    </a:lnTo>
                    <a:lnTo>
                      <a:pt x="2227" y="358"/>
                    </a:lnTo>
                    <a:cubicBezTo>
                      <a:pt x="2227" y="155"/>
                      <a:pt x="2132" y="1"/>
                      <a:pt x="1941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8" name="Google Shape;245;p17"/>
              <p:cNvSpPr/>
              <p:nvPr/>
            </p:nvSpPr>
            <p:spPr>
              <a:xfrm>
                <a:off x="6254587" y="2735071"/>
                <a:ext cx="113211" cy="112523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599" extrusionOk="0">
                    <a:moveTo>
                      <a:pt x="1824" y="1174"/>
                    </a:moveTo>
                    <a:cubicBezTo>
                      <a:pt x="2134" y="1174"/>
                      <a:pt x="2397" y="1411"/>
                      <a:pt x="2430" y="1728"/>
                    </a:cubicBezTo>
                    <a:cubicBezTo>
                      <a:pt x="2477" y="2073"/>
                      <a:pt x="2227" y="2383"/>
                      <a:pt x="1882" y="2418"/>
                    </a:cubicBezTo>
                    <a:cubicBezTo>
                      <a:pt x="1854" y="2422"/>
                      <a:pt x="1825" y="2424"/>
                      <a:pt x="1798" y="2424"/>
                    </a:cubicBezTo>
                    <a:cubicBezTo>
                      <a:pt x="1488" y="2424"/>
                      <a:pt x="1224" y="2188"/>
                      <a:pt x="1191" y="1871"/>
                    </a:cubicBezTo>
                    <a:cubicBezTo>
                      <a:pt x="1144" y="1525"/>
                      <a:pt x="1394" y="1216"/>
                      <a:pt x="1739" y="1180"/>
                    </a:cubicBezTo>
                    <a:cubicBezTo>
                      <a:pt x="1768" y="1176"/>
                      <a:pt x="1796" y="1174"/>
                      <a:pt x="1824" y="1174"/>
                    </a:cubicBezTo>
                    <a:close/>
                    <a:moveTo>
                      <a:pt x="1640" y="0"/>
                    </a:moveTo>
                    <a:cubicBezTo>
                      <a:pt x="1634" y="0"/>
                      <a:pt x="1627" y="1"/>
                      <a:pt x="1620" y="1"/>
                    </a:cubicBezTo>
                    <a:cubicBezTo>
                      <a:pt x="1489" y="13"/>
                      <a:pt x="1394" y="132"/>
                      <a:pt x="1406" y="263"/>
                    </a:cubicBezTo>
                    <a:lnTo>
                      <a:pt x="1465" y="716"/>
                    </a:lnTo>
                    <a:cubicBezTo>
                      <a:pt x="1322" y="763"/>
                      <a:pt x="1203" y="835"/>
                      <a:pt x="1096" y="930"/>
                    </a:cubicBezTo>
                    <a:lnTo>
                      <a:pt x="727" y="632"/>
                    </a:lnTo>
                    <a:cubicBezTo>
                      <a:pt x="687" y="598"/>
                      <a:pt x="639" y="582"/>
                      <a:pt x="591" y="582"/>
                    </a:cubicBezTo>
                    <a:cubicBezTo>
                      <a:pt x="523" y="582"/>
                      <a:pt x="454" y="613"/>
                      <a:pt x="406" y="668"/>
                    </a:cubicBezTo>
                    <a:cubicBezTo>
                      <a:pt x="322" y="763"/>
                      <a:pt x="334" y="918"/>
                      <a:pt x="441" y="990"/>
                    </a:cubicBezTo>
                    <a:lnTo>
                      <a:pt x="799" y="1287"/>
                    </a:lnTo>
                    <a:cubicBezTo>
                      <a:pt x="739" y="1406"/>
                      <a:pt x="691" y="1549"/>
                      <a:pt x="679" y="1692"/>
                    </a:cubicBezTo>
                    <a:lnTo>
                      <a:pt x="215" y="1740"/>
                    </a:lnTo>
                    <a:cubicBezTo>
                      <a:pt x="96" y="1752"/>
                      <a:pt x="1" y="1871"/>
                      <a:pt x="13" y="1990"/>
                    </a:cubicBezTo>
                    <a:cubicBezTo>
                      <a:pt x="24" y="2113"/>
                      <a:pt x="131" y="2205"/>
                      <a:pt x="253" y="2205"/>
                    </a:cubicBezTo>
                    <a:cubicBezTo>
                      <a:pt x="260" y="2205"/>
                      <a:pt x="267" y="2205"/>
                      <a:pt x="275" y="2204"/>
                    </a:cubicBezTo>
                    <a:lnTo>
                      <a:pt x="727" y="2145"/>
                    </a:lnTo>
                    <a:cubicBezTo>
                      <a:pt x="775" y="2287"/>
                      <a:pt x="846" y="2407"/>
                      <a:pt x="941" y="2514"/>
                    </a:cubicBezTo>
                    <a:lnTo>
                      <a:pt x="644" y="2883"/>
                    </a:lnTo>
                    <a:cubicBezTo>
                      <a:pt x="560" y="2978"/>
                      <a:pt x="584" y="3121"/>
                      <a:pt x="679" y="3204"/>
                    </a:cubicBezTo>
                    <a:cubicBezTo>
                      <a:pt x="721" y="3241"/>
                      <a:pt x="772" y="3259"/>
                      <a:pt x="823" y="3259"/>
                    </a:cubicBezTo>
                    <a:cubicBezTo>
                      <a:pt x="888" y="3259"/>
                      <a:pt x="954" y="3229"/>
                      <a:pt x="1001" y="3169"/>
                    </a:cubicBezTo>
                    <a:lnTo>
                      <a:pt x="1299" y="2811"/>
                    </a:lnTo>
                    <a:cubicBezTo>
                      <a:pt x="1418" y="2871"/>
                      <a:pt x="1561" y="2918"/>
                      <a:pt x="1703" y="2930"/>
                    </a:cubicBezTo>
                    <a:lnTo>
                      <a:pt x="1751" y="3395"/>
                    </a:lnTo>
                    <a:cubicBezTo>
                      <a:pt x="1762" y="3507"/>
                      <a:pt x="1869" y="3598"/>
                      <a:pt x="1981" y="3598"/>
                    </a:cubicBezTo>
                    <a:cubicBezTo>
                      <a:pt x="1988" y="3598"/>
                      <a:pt x="1994" y="3598"/>
                      <a:pt x="2001" y="3597"/>
                    </a:cubicBezTo>
                    <a:cubicBezTo>
                      <a:pt x="2132" y="3585"/>
                      <a:pt x="2227" y="3466"/>
                      <a:pt x="2215" y="3335"/>
                    </a:cubicBezTo>
                    <a:lnTo>
                      <a:pt x="2156" y="2883"/>
                    </a:lnTo>
                    <a:cubicBezTo>
                      <a:pt x="2299" y="2835"/>
                      <a:pt x="2418" y="2764"/>
                      <a:pt x="2525" y="2668"/>
                    </a:cubicBezTo>
                    <a:lnTo>
                      <a:pt x="2894" y="2966"/>
                    </a:lnTo>
                    <a:cubicBezTo>
                      <a:pt x="2934" y="3001"/>
                      <a:pt x="2982" y="3017"/>
                      <a:pt x="3031" y="3017"/>
                    </a:cubicBezTo>
                    <a:cubicBezTo>
                      <a:pt x="3098" y="3017"/>
                      <a:pt x="3167" y="2986"/>
                      <a:pt x="3216" y="2930"/>
                    </a:cubicBezTo>
                    <a:cubicBezTo>
                      <a:pt x="3299" y="2835"/>
                      <a:pt x="3287" y="2680"/>
                      <a:pt x="3180" y="2609"/>
                    </a:cubicBezTo>
                    <a:lnTo>
                      <a:pt x="2823" y="2311"/>
                    </a:lnTo>
                    <a:cubicBezTo>
                      <a:pt x="2882" y="2192"/>
                      <a:pt x="2930" y="2049"/>
                      <a:pt x="2942" y="1906"/>
                    </a:cubicBezTo>
                    <a:lnTo>
                      <a:pt x="3406" y="1859"/>
                    </a:lnTo>
                    <a:cubicBezTo>
                      <a:pt x="3525" y="1847"/>
                      <a:pt x="3620" y="1728"/>
                      <a:pt x="3608" y="1609"/>
                    </a:cubicBezTo>
                    <a:cubicBezTo>
                      <a:pt x="3598" y="1491"/>
                      <a:pt x="3501" y="1403"/>
                      <a:pt x="3387" y="1403"/>
                    </a:cubicBezTo>
                    <a:cubicBezTo>
                      <a:pt x="3374" y="1403"/>
                      <a:pt x="3360" y="1404"/>
                      <a:pt x="3346" y="1406"/>
                    </a:cubicBezTo>
                    <a:lnTo>
                      <a:pt x="2894" y="1454"/>
                    </a:lnTo>
                    <a:cubicBezTo>
                      <a:pt x="2846" y="1311"/>
                      <a:pt x="2775" y="1192"/>
                      <a:pt x="2680" y="1085"/>
                    </a:cubicBezTo>
                    <a:lnTo>
                      <a:pt x="2977" y="716"/>
                    </a:lnTo>
                    <a:cubicBezTo>
                      <a:pt x="3061" y="621"/>
                      <a:pt x="3037" y="478"/>
                      <a:pt x="2942" y="394"/>
                    </a:cubicBezTo>
                    <a:cubicBezTo>
                      <a:pt x="2902" y="360"/>
                      <a:pt x="2852" y="343"/>
                      <a:pt x="2801" y="343"/>
                    </a:cubicBezTo>
                    <a:cubicBezTo>
                      <a:pt x="2732" y="343"/>
                      <a:pt x="2662" y="375"/>
                      <a:pt x="2620" y="430"/>
                    </a:cubicBezTo>
                    <a:lnTo>
                      <a:pt x="2323" y="787"/>
                    </a:lnTo>
                    <a:cubicBezTo>
                      <a:pt x="2203" y="728"/>
                      <a:pt x="2061" y="680"/>
                      <a:pt x="1918" y="668"/>
                    </a:cubicBezTo>
                    <a:lnTo>
                      <a:pt x="1870" y="204"/>
                    </a:lnTo>
                    <a:cubicBezTo>
                      <a:pt x="1859" y="92"/>
                      <a:pt x="1752" y="0"/>
                      <a:pt x="1640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9" name="Google Shape;246;p17"/>
              <p:cNvSpPr/>
              <p:nvPr/>
            </p:nvSpPr>
            <p:spPr>
              <a:xfrm>
                <a:off x="6264279" y="2693769"/>
                <a:ext cx="12318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1"/>
                    </a:moveTo>
                    <a:cubicBezTo>
                      <a:pt x="96" y="1"/>
                      <a:pt x="0" y="84"/>
                      <a:pt x="0" y="203"/>
                    </a:cubicBezTo>
                    <a:cubicBezTo>
                      <a:pt x="0" y="310"/>
                      <a:pt x="96" y="394"/>
                      <a:pt x="203" y="394"/>
                    </a:cubicBezTo>
                    <a:cubicBezTo>
                      <a:pt x="310" y="394"/>
                      <a:pt x="393" y="310"/>
                      <a:pt x="393" y="203"/>
                    </a:cubicBezTo>
                    <a:cubicBezTo>
                      <a:pt x="393" y="84"/>
                      <a:pt x="310" y="1"/>
                      <a:pt x="203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0" name="Google Shape;247;p17"/>
              <p:cNvSpPr/>
              <p:nvPr/>
            </p:nvSpPr>
            <p:spPr>
              <a:xfrm>
                <a:off x="6225197" y="2655437"/>
                <a:ext cx="90856" cy="89011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2847" extrusionOk="0">
                    <a:moveTo>
                      <a:pt x="1457" y="681"/>
                    </a:moveTo>
                    <a:cubicBezTo>
                      <a:pt x="1555" y="681"/>
                      <a:pt x="1655" y="700"/>
                      <a:pt x="1750" y="739"/>
                    </a:cubicBezTo>
                    <a:cubicBezTo>
                      <a:pt x="2120" y="905"/>
                      <a:pt x="2298" y="1346"/>
                      <a:pt x="2131" y="1715"/>
                    </a:cubicBezTo>
                    <a:cubicBezTo>
                      <a:pt x="2007" y="2000"/>
                      <a:pt x="1728" y="2165"/>
                      <a:pt x="1441" y="2165"/>
                    </a:cubicBezTo>
                    <a:cubicBezTo>
                      <a:pt x="1345" y="2165"/>
                      <a:pt x="1248" y="2147"/>
                      <a:pt x="1155" y="2108"/>
                    </a:cubicBezTo>
                    <a:cubicBezTo>
                      <a:pt x="774" y="1941"/>
                      <a:pt x="607" y="1501"/>
                      <a:pt x="774" y="1132"/>
                    </a:cubicBezTo>
                    <a:cubicBezTo>
                      <a:pt x="890" y="846"/>
                      <a:pt x="1166" y="681"/>
                      <a:pt x="1457" y="681"/>
                    </a:cubicBezTo>
                    <a:close/>
                    <a:moveTo>
                      <a:pt x="960" y="1"/>
                    </a:moveTo>
                    <a:cubicBezTo>
                      <a:pt x="937" y="1"/>
                      <a:pt x="915" y="4"/>
                      <a:pt x="893" y="12"/>
                    </a:cubicBezTo>
                    <a:cubicBezTo>
                      <a:pt x="798" y="48"/>
                      <a:pt x="750" y="167"/>
                      <a:pt x="786" y="262"/>
                    </a:cubicBezTo>
                    <a:lnTo>
                      <a:pt x="929" y="632"/>
                    </a:lnTo>
                    <a:cubicBezTo>
                      <a:pt x="834" y="691"/>
                      <a:pt x="738" y="774"/>
                      <a:pt x="667" y="870"/>
                    </a:cubicBezTo>
                    <a:lnTo>
                      <a:pt x="310" y="715"/>
                    </a:lnTo>
                    <a:cubicBezTo>
                      <a:pt x="286" y="706"/>
                      <a:pt x="261" y="701"/>
                      <a:pt x="236" y="701"/>
                    </a:cubicBezTo>
                    <a:cubicBezTo>
                      <a:pt x="160" y="701"/>
                      <a:pt x="87" y="742"/>
                      <a:pt x="60" y="822"/>
                    </a:cubicBezTo>
                    <a:cubicBezTo>
                      <a:pt x="12" y="917"/>
                      <a:pt x="60" y="1024"/>
                      <a:pt x="155" y="1072"/>
                    </a:cubicBezTo>
                    <a:lnTo>
                      <a:pt x="512" y="1227"/>
                    </a:lnTo>
                    <a:cubicBezTo>
                      <a:pt x="488" y="1346"/>
                      <a:pt x="488" y="1465"/>
                      <a:pt x="512" y="1584"/>
                    </a:cubicBezTo>
                    <a:lnTo>
                      <a:pt x="143" y="1727"/>
                    </a:lnTo>
                    <a:cubicBezTo>
                      <a:pt x="48" y="1763"/>
                      <a:pt x="0" y="1882"/>
                      <a:pt x="36" y="1977"/>
                    </a:cubicBezTo>
                    <a:cubicBezTo>
                      <a:pt x="62" y="2056"/>
                      <a:pt x="134" y="2103"/>
                      <a:pt x="208" y="2103"/>
                    </a:cubicBezTo>
                    <a:cubicBezTo>
                      <a:pt x="234" y="2103"/>
                      <a:pt x="261" y="2097"/>
                      <a:pt x="286" y="2084"/>
                    </a:cubicBezTo>
                    <a:lnTo>
                      <a:pt x="655" y="1941"/>
                    </a:lnTo>
                    <a:cubicBezTo>
                      <a:pt x="715" y="2048"/>
                      <a:pt x="798" y="2132"/>
                      <a:pt x="905" y="2203"/>
                    </a:cubicBezTo>
                    <a:lnTo>
                      <a:pt x="738" y="2560"/>
                    </a:lnTo>
                    <a:cubicBezTo>
                      <a:pt x="703" y="2656"/>
                      <a:pt x="750" y="2775"/>
                      <a:pt x="846" y="2810"/>
                    </a:cubicBezTo>
                    <a:cubicBezTo>
                      <a:pt x="871" y="2823"/>
                      <a:pt x="898" y="2829"/>
                      <a:pt x="925" y="2829"/>
                    </a:cubicBezTo>
                    <a:cubicBezTo>
                      <a:pt x="999" y="2829"/>
                      <a:pt x="1069" y="2785"/>
                      <a:pt x="1096" y="2715"/>
                    </a:cubicBezTo>
                    <a:lnTo>
                      <a:pt x="1250" y="2358"/>
                    </a:lnTo>
                    <a:cubicBezTo>
                      <a:pt x="1310" y="2370"/>
                      <a:pt x="1369" y="2376"/>
                      <a:pt x="1429" y="2376"/>
                    </a:cubicBezTo>
                    <a:cubicBezTo>
                      <a:pt x="1489" y="2376"/>
                      <a:pt x="1548" y="2370"/>
                      <a:pt x="1608" y="2358"/>
                    </a:cubicBezTo>
                    <a:lnTo>
                      <a:pt x="1750" y="2727"/>
                    </a:lnTo>
                    <a:cubicBezTo>
                      <a:pt x="1787" y="2801"/>
                      <a:pt x="1860" y="2846"/>
                      <a:pt x="1935" y="2846"/>
                    </a:cubicBezTo>
                    <a:cubicBezTo>
                      <a:pt x="1957" y="2846"/>
                      <a:pt x="1979" y="2842"/>
                      <a:pt x="2000" y="2834"/>
                    </a:cubicBezTo>
                    <a:cubicBezTo>
                      <a:pt x="2108" y="2798"/>
                      <a:pt x="2155" y="2679"/>
                      <a:pt x="2120" y="2584"/>
                    </a:cubicBezTo>
                    <a:lnTo>
                      <a:pt x="1977" y="2215"/>
                    </a:lnTo>
                    <a:cubicBezTo>
                      <a:pt x="2072" y="2156"/>
                      <a:pt x="2155" y="2072"/>
                      <a:pt x="2227" y="1977"/>
                    </a:cubicBezTo>
                    <a:lnTo>
                      <a:pt x="2584" y="2132"/>
                    </a:lnTo>
                    <a:cubicBezTo>
                      <a:pt x="2608" y="2141"/>
                      <a:pt x="2633" y="2145"/>
                      <a:pt x="2658" y="2145"/>
                    </a:cubicBezTo>
                    <a:cubicBezTo>
                      <a:pt x="2734" y="2145"/>
                      <a:pt x="2810" y="2105"/>
                      <a:pt x="2846" y="2025"/>
                    </a:cubicBezTo>
                    <a:cubicBezTo>
                      <a:pt x="2882" y="1929"/>
                      <a:pt x="2834" y="1822"/>
                      <a:pt x="2739" y="1775"/>
                    </a:cubicBezTo>
                    <a:lnTo>
                      <a:pt x="2381" y="1620"/>
                    </a:lnTo>
                    <a:cubicBezTo>
                      <a:pt x="2405" y="1501"/>
                      <a:pt x="2405" y="1382"/>
                      <a:pt x="2393" y="1263"/>
                    </a:cubicBezTo>
                    <a:lnTo>
                      <a:pt x="2751" y="1120"/>
                    </a:lnTo>
                    <a:cubicBezTo>
                      <a:pt x="2858" y="1084"/>
                      <a:pt x="2905" y="965"/>
                      <a:pt x="2858" y="870"/>
                    </a:cubicBezTo>
                    <a:cubicBezTo>
                      <a:pt x="2831" y="791"/>
                      <a:pt x="2766" y="744"/>
                      <a:pt x="2691" y="744"/>
                    </a:cubicBezTo>
                    <a:cubicBezTo>
                      <a:pt x="2664" y="744"/>
                      <a:pt x="2636" y="750"/>
                      <a:pt x="2608" y="763"/>
                    </a:cubicBezTo>
                    <a:lnTo>
                      <a:pt x="2251" y="905"/>
                    </a:lnTo>
                    <a:cubicBezTo>
                      <a:pt x="2179" y="798"/>
                      <a:pt x="2096" y="715"/>
                      <a:pt x="2000" y="643"/>
                    </a:cubicBezTo>
                    <a:lnTo>
                      <a:pt x="2155" y="286"/>
                    </a:lnTo>
                    <a:cubicBezTo>
                      <a:pt x="2203" y="191"/>
                      <a:pt x="2155" y="72"/>
                      <a:pt x="2060" y="36"/>
                    </a:cubicBezTo>
                    <a:cubicBezTo>
                      <a:pt x="2031" y="23"/>
                      <a:pt x="2003" y="18"/>
                      <a:pt x="1975" y="18"/>
                    </a:cubicBezTo>
                    <a:cubicBezTo>
                      <a:pt x="1900" y="18"/>
                      <a:pt x="1833" y="62"/>
                      <a:pt x="1798" y="131"/>
                    </a:cubicBezTo>
                    <a:lnTo>
                      <a:pt x="1643" y="489"/>
                    </a:lnTo>
                    <a:cubicBezTo>
                      <a:pt x="1584" y="477"/>
                      <a:pt x="1524" y="471"/>
                      <a:pt x="1465" y="471"/>
                    </a:cubicBezTo>
                    <a:cubicBezTo>
                      <a:pt x="1405" y="471"/>
                      <a:pt x="1346" y="477"/>
                      <a:pt x="1286" y="489"/>
                    </a:cubicBezTo>
                    <a:lnTo>
                      <a:pt x="1143" y="120"/>
                    </a:lnTo>
                    <a:cubicBezTo>
                      <a:pt x="1116" y="46"/>
                      <a:pt x="1038" y="1"/>
                      <a:pt x="96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1" name="Google Shape;248;p17"/>
              <p:cNvSpPr txBox="1"/>
              <p:nvPr/>
            </p:nvSpPr>
            <p:spPr>
              <a:xfrm>
                <a:off x="5426612" y="1457525"/>
                <a:ext cx="1964525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b="1" dirty="0">
                    <a:ea typeface="Calibri" panose="020F0502020204030204" pitchFamily="34" charset="0"/>
                  </a:rPr>
                  <a:t>K/L </a:t>
                </a:r>
                <a:r>
                  <a:rPr lang="en-US" b="1" dirty="0" err="1">
                    <a:ea typeface="Calibri" panose="020F0502020204030204" pitchFamily="34" charset="0"/>
                  </a:rPr>
                  <a:t>s.d.</a:t>
                </a:r>
                <a:r>
                  <a:rPr lang="en-US" b="1" dirty="0">
                    <a:ea typeface="Calibri" panose="020F0502020204030204" pitchFamily="34" charset="0"/>
                  </a:rPr>
                  <a:t> 10 </a:t>
                </a:r>
                <a:r>
                  <a:rPr lang="en-US" b="1" dirty="0" err="1">
                    <a:ea typeface="Calibri" panose="020F0502020204030204" pitchFamily="34" charset="0"/>
                  </a:rPr>
                  <a:t>Satker</a:t>
                </a:r>
                <a:r>
                  <a:rPr lang="en-US" b="1" dirty="0">
                    <a:ea typeface="Calibri" panose="020F0502020204030204" pitchFamily="34" charset="0"/>
                  </a:rPr>
                  <a:t>: 25 Jan - 15</a:t>
                </a:r>
                <a:r>
                  <a:rPr lang="id-ID" b="1" dirty="0"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ea typeface="Calibri" panose="020F0502020204030204" pitchFamily="34" charset="0"/>
                  </a:rPr>
                  <a:t>Feb</a:t>
                </a:r>
                <a:r>
                  <a:rPr lang="id-ID" b="1" dirty="0">
                    <a:ea typeface="Calibri" panose="020F0502020204030204" pitchFamily="34" charset="0"/>
                  </a:rPr>
                  <a:t> 202</a:t>
                </a:r>
                <a:r>
                  <a:rPr lang="en-US" b="1" dirty="0">
                    <a:ea typeface="Calibri" panose="020F0502020204030204" pitchFamily="34" charset="0"/>
                  </a:rPr>
                  <a:t>1</a:t>
                </a:r>
              </a:p>
              <a:p>
                <a:endParaRPr lang="en-US" dirty="0">
                  <a:ea typeface="Calibri" panose="020F0502020204030204" pitchFamily="34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K/L &gt; 10 </a:t>
                </a:r>
                <a:r>
                  <a:rPr lang="en-US" dirty="0" err="1">
                    <a:ea typeface="Calibri" panose="020F0502020204030204" pitchFamily="34" charset="0"/>
                  </a:rPr>
                  <a:t>Satker</a:t>
                </a:r>
                <a:r>
                  <a:rPr lang="en-US" dirty="0">
                    <a:ea typeface="Calibri" panose="020F0502020204030204" pitchFamily="34" charset="0"/>
                  </a:rPr>
                  <a:t> : 25 Jan - 22</a:t>
                </a:r>
                <a:r>
                  <a:rPr lang="id-ID" dirty="0">
                    <a:ea typeface="Calibri" panose="020F0502020204030204" pitchFamily="34" charset="0"/>
                  </a:rPr>
                  <a:t> </a:t>
                </a:r>
                <a:r>
                  <a:rPr lang="en-US" dirty="0">
                    <a:ea typeface="Calibri" panose="020F0502020204030204" pitchFamily="34" charset="0"/>
                  </a:rPr>
                  <a:t>Feb</a:t>
                </a:r>
                <a:r>
                  <a:rPr lang="id-ID" dirty="0">
                    <a:ea typeface="Calibri" panose="020F0502020204030204" pitchFamily="34" charset="0"/>
                  </a:rPr>
                  <a:t> 202</a:t>
                </a:r>
                <a:r>
                  <a:rPr lang="en-US" dirty="0">
                    <a:ea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72" name="Google Shape;249;p17"/>
            <p:cNvGrpSpPr/>
            <p:nvPr/>
          </p:nvGrpSpPr>
          <p:grpSpPr>
            <a:xfrm>
              <a:off x="2163474" y="2679724"/>
              <a:ext cx="1412709" cy="1929066"/>
              <a:chOff x="2163474" y="2458524"/>
              <a:chExt cx="1412709" cy="1929066"/>
            </a:xfrm>
          </p:grpSpPr>
          <p:sp>
            <p:nvSpPr>
              <p:cNvPr id="73" name="Google Shape;250;p17"/>
              <p:cNvSpPr/>
              <p:nvPr/>
            </p:nvSpPr>
            <p:spPr>
              <a:xfrm>
                <a:off x="2260242" y="2639054"/>
                <a:ext cx="534944" cy="218918"/>
              </a:xfrm>
              <a:custGeom>
                <a:avLst/>
                <a:gdLst/>
                <a:ahLst/>
                <a:cxnLst/>
                <a:rect l="l" t="t" r="r" b="b"/>
                <a:pathLst>
                  <a:path w="17110" h="7002" extrusionOk="0">
                    <a:moveTo>
                      <a:pt x="1" y="1"/>
                    </a:moveTo>
                    <a:lnTo>
                      <a:pt x="2811" y="3501"/>
                    </a:lnTo>
                    <a:lnTo>
                      <a:pt x="1" y="7002"/>
                    </a:lnTo>
                    <a:lnTo>
                      <a:pt x="14300" y="7002"/>
                    </a:lnTo>
                    <a:lnTo>
                      <a:pt x="17110" y="3501"/>
                    </a:lnTo>
                    <a:lnTo>
                      <a:pt x="1430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4" name="Google Shape;251;p17"/>
              <p:cNvSpPr/>
              <p:nvPr/>
            </p:nvSpPr>
            <p:spPr>
              <a:xfrm>
                <a:off x="2942589" y="2639054"/>
                <a:ext cx="534600" cy="218918"/>
              </a:xfrm>
              <a:custGeom>
                <a:avLst/>
                <a:gdLst/>
                <a:ahLst/>
                <a:cxnLst/>
                <a:rect l="l" t="t" r="r" b="b"/>
                <a:pathLst>
                  <a:path w="17099" h="7002" extrusionOk="0">
                    <a:moveTo>
                      <a:pt x="1" y="1"/>
                    </a:moveTo>
                    <a:lnTo>
                      <a:pt x="2799" y="3501"/>
                    </a:lnTo>
                    <a:lnTo>
                      <a:pt x="1" y="7002"/>
                    </a:lnTo>
                    <a:lnTo>
                      <a:pt x="14288" y="7002"/>
                    </a:lnTo>
                    <a:lnTo>
                      <a:pt x="17098" y="3501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5" name="Google Shape;252;p17"/>
              <p:cNvSpPr/>
              <p:nvPr/>
            </p:nvSpPr>
            <p:spPr>
              <a:xfrm>
                <a:off x="2870021" y="2757051"/>
                <a:ext cx="31" cy="754206"/>
              </a:xfrm>
              <a:custGeom>
                <a:avLst/>
                <a:gdLst/>
                <a:ahLst/>
                <a:cxnLst/>
                <a:rect l="l" t="t" r="r" b="b"/>
                <a:pathLst>
                  <a:path w="1" h="24123" fill="none" extrusionOk="0">
                    <a:moveTo>
                      <a:pt x="0" y="1"/>
                    </a:moveTo>
                    <a:lnTo>
                      <a:pt x="0" y="24123"/>
                    </a:lnTo>
                  </a:path>
                </a:pathLst>
              </a:custGeom>
              <a:noFill/>
              <a:ln w="17850" cap="rnd" cmpd="sng">
                <a:solidFill>
                  <a:srgbClr val="9DB6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6" name="Google Shape;253;p17"/>
              <p:cNvSpPr/>
              <p:nvPr/>
            </p:nvSpPr>
            <p:spPr>
              <a:xfrm>
                <a:off x="2163474" y="3399597"/>
                <a:ext cx="1412709" cy="987974"/>
              </a:xfrm>
              <a:custGeom>
                <a:avLst/>
                <a:gdLst/>
                <a:ahLst/>
                <a:cxnLst/>
                <a:rect l="l" t="t" r="r" b="b"/>
                <a:pathLst>
                  <a:path w="45185" h="31600" extrusionOk="0">
                    <a:moveTo>
                      <a:pt x="22598" y="0"/>
                    </a:moveTo>
                    <a:cubicBezTo>
                      <a:pt x="21387" y="0"/>
                      <a:pt x="20175" y="464"/>
                      <a:pt x="19253" y="1393"/>
                    </a:cubicBezTo>
                    <a:lnTo>
                      <a:pt x="18252" y="2381"/>
                    </a:lnTo>
                    <a:cubicBezTo>
                      <a:pt x="18205" y="2429"/>
                      <a:pt x="18181" y="2477"/>
                      <a:pt x="18133" y="2524"/>
                    </a:cubicBezTo>
                    <a:lnTo>
                      <a:pt x="7406" y="2524"/>
                    </a:lnTo>
                    <a:cubicBezTo>
                      <a:pt x="3310" y="2524"/>
                      <a:pt x="0" y="5846"/>
                      <a:pt x="0" y="9930"/>
                    </a:cubicBezTo>
                    <a:lnTo>
                      <a:pt x="0" y="28742"/>
                    </a:lnTo>
                    <a:cubicBezTo>
                      <a:pt x="0" y="30325"/>
                      <a:pt x="1286" y="31599"/>
                      <a:pt x="2858" y="31599"/>
                    </a:cubicBezTo>
                    <a:lnTo>
                      <a:pt x="42327" y="31599"/>
                    </a:lnTo>
                    <a:cubicBezTo>
                      <a:pt x="43910" y="31599"/>
                      <a:pt x="45184" y="30325"/>
                      <a:pt x="45184" y="28742"/>
                    </a:cubicBezTo>
                    <a:lnTo>
                      <a:pt x="45184" y="9930"/>
                    </a:lnTo>
                    <a:cubicBezTo>
                      <a:pt x="45184" y="5846"/>
                      <a:pt x="41874" y="2524"/>
                      <a:pt x="37791" y="2524"/>
                    </a:cubicBezTo>
                    <a:lnTo>
                      <a:pt x="27063" y="2524"/>
                    </a:lnTo>
                    <a:cubicBezTo>
                      <a:pt x="27027" y="2477"/>
                      <a:pt x="26992" y="2429"/>
                      <a:pt x="26944" y="2381"/>
                    </a:cubicBezTo>
                    <a:lnTo>
                      <a:pt x="25944" y="1393"/>
                    </a:lnTo>
                    <a:cubicBezTo>
                      <a:pt x="25021" y="464"/>
                      <a:pt x="23810" y="0"/>
                      <a:pt x="2259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7" name="Google Shape;254;p17"/>
              <p:cNvSpPr/>
              <p:nvPr/>
            </p:nvSpPr>
            <p:spPr>
              <a:xfrm>
                <a:off x="2163474" y="4051022"/>
                <a:ext cx="1412709" cy="336568"/>
              </a:xfrm>
              <a:custGeom>
                <a:avLst/>
                <a:gdLst/>
                <a:ahLst/>
                <a:cxnLst/>
                <a:rect l="l" t="t" r="r" b="b"/>
                <a:pathLst>
                  <a:path w="45185" h="10765" extrusionOk="0">
                    <a:moveTo>
                      <a:pt x="0" y="1"/>
                    </a:moveTo>
                    <a:lnTo>
                      <a:pt x="0" y="7919"/>
                    </a:lnTo>
                    <a:cubicBezTo>
                      <a:pt x="0" y="9490"/>
                      <a:pt x="1274" y="10764"/>
                      <a:pt x="2846" y="10764"/>
                    </a:cubicBezTo>
                    <a:lnTo>
                      <a:pt x="42339" y="10764"/>
                    </a:lnTo>
                    <a:cubicBezTo>
                      <a:pt x="43910" y="10764"/>
                      <a:pt x="45184" y="9490"/>
                      <a:pt x="45184" y="7919"/>
                    </a:cubicBezTo>
                    <a:lnTo>
                      <a:pt x="45184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400" b="1" i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Close</a:t>
                </a:r>
                <a:r>
                  <a:rPr lang="id-ID" sz="2400" b="1" i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400" b="1" i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P</a:t>
                </a:r>
                <a:r>
                  <a:rPr lang="id-ID" sz="2400" b="1" i="1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eriod</a:t>
                </a:r>
                <a:endParaRPr lang="en-US" sz="2400" b="1" dirty="0">
                  <a:solidFill>
                    <a:schemeClr val="bg1"/>
                  </a:solidFill>
                  <a:ea typeface="Calibri" panose="020F0502020204030204" pitchFamily="34" charset="0"/>
                </a:endParaRPr>
              </a:p>
            </p:txBody>
          </p:sp>
          <p:sp>
            <p:nvSpPr>
              <p:cNvPr id="78" name="Google Shape;255;p17"/>
              <p:cNvSpPr/>
              <p:nvPr/>
            </p:nvSpPr>
            <p:spPr>
              <a:xfrm>
                <a:off x="2577028" y="2458524"/>
                <a:ext cx="585969" cy="585937"/>
              </a:xfrm>
              <a:custGeom>
                <a:avLst/>
                <a:gdLst/>
                <a:ahLst/>
                <a:cxnLst/>
                <a:rect l="l" t="t" r="r" b="b"/>
                <a:pathLst>
                  <a:path w="18742" h="18741" extrusionOk="0">
                    <a:moveTo>
                      <a:pt x="9371" y="0"/>
                    </a:moveTo>
                    <a:cubicBezTo>
                      <a:pt x="4192" y="0"/>
                      <a:pt x="1" y="4191"/>
                      <a:pt x="1" y="9370"/>
                    </a:cubicBezTo>
                    <a:cubicBezTo>
                      <a:pt x="1" y="14538"/>
                      <a:pt x="4192" y="18741"/>
                      <a:pt x="9371" y="18741"/>
                    </a:cubicBezTo>
                    <a:cubicBezTo>
                      <a:pt x="14539" y="18741"/>
                      <a:pt x="18741" y="14538"/>
                      <a:pt x="18741" y="9370"/>
                    </a:cubicBezTo>
                    <a:cubicBezTo>
                      <a:pt x="18741" y="4191"/>
                      <a:pt x="14539" y="0"/>
                      <a:pt x="937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9" name="Google Shape;256;p17"/>
              <p:cNvSpPr/>
              <p:nvPr/>
            </p:nvSpPr>
            <p:spPr>
              <a:xfrm>
                <a:off x="2651878" y="2533344"/>
                <a:ext cx="435928" cy="436303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3955" extrusionOk="0">
                    <a:moveTo>
                      <a:pt x="6977" y="0"/>
                    </a:moveTo>
                    <a:cubicBezTo>
                      <a:pt x="3120" y="0"/>
                      <a:pt x="0" y="3120"/>
                      <a:pt x="0" y="6977"/>
                    </a:cubicBezTo>
                    <a:cubicBezTo>
                      <a:pt x="0" y="10823"/>
                      <a:pt x="3120" y="13954"/>
                      <a:pt x="6977" y="13954"/>
                    </a:cubicBezTo>
                    <a:cubicBezTo>
                      <a:pt x="10823" y="13954"/>
                      <a:pt x="13942" y="10823"/>
                      <a:pt x="13942" y="6977"/>
                    </a:cubicBezTo>
                    <a:cubicBezTo>
                      <a:pt x="13942" y="3120"/>
                      <a:pt x="10823" y="0"/>
                      <a:pt x="6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0" name="Google Shape;257;p17"/>
              <p:cNvSpPr/>
              <p:nvPr/>
            </p:nvSpPr>
            <p:spPr>
              <a:xfrm>
                <a:off x="2759464" y="2640930"/>
                <a:ext cx="221137" cy="221137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7073" extrusionOk="0">
                    <a:moveTo>
                      <a:pt x="3536" y="476"/>
                    </a:moveTo>
                    <a:cubicBezTo>
                      <a:pt x="5227" y="476"/>
                      <a:pt x="6596" y="1846"/>
                      <a:pt x="6596" y="3536"/>
                    </a:cubicBezTo>
                    <a:cubicBezTo>
                      <a:pt x="6596" y="5227"/>
                      <a:pt x="5227" y="6596"/>
                      <a:pt x="3536" y="6596"/>
                    </a:cubicBezTo>
                    <a:cubicBezTo>
                      <a:pt x="1846" y="6596"/>
                      <a:pt x="476" y="5227"/>
                      <a:pt x="476" y="3536"/>
                    </a:cubicBezTo>
                    <a:cubicBezTo>
                      <a:pt x="476" y="1846"/>
                      <a:pt x="1846" y="476"/>
                      <a:pt x="3536" y="476"/>
                    </a:cubicBezTo>
                    <a:close/>
                    <a:moveTo>
                      <a:pt x="3536" y="0"/>
                    </a:moveTo>
                    <a:cubicBezTo>
                      <a:pt x="1584" y="0"/>
                      <a:pt x="0" y="1584"/>
                      <a:pt x="0" y="3536"/>
                    </a:cubicBezTo>
                    <a:cubicBezTo>
                      <a:pt x="0" y="5489"/>
                      <a:pt x="1584" y="7072"/>
                      <a:pt x="3536" y="7072"/>
                    </a:cubicBezTo>
                    <a:cubicBezTo>
                      <a:pt x="5489" y="7072"/>
                      <a:pt x="7072" y="5489"/>
                      <a:pt x="7072" y="3536"/>
                    </a:cubicBezTo>
                    <a:cubicBezTo>
                      <a:pt x="7072" y="1584"/>
                      <a:pt x="5489" y="0"/>
                      <a:pt x="3536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1" name="Google Shape;258;p17"/>
              <p:cNvSpPr/>
              <p:nvPr/>
            </p:nvSpPr>
            <p:spPr>
              <a:xfrm>
                <a:off x="2859953" y="2666974"/>
                <a:ext cx="13819" cy="2348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751" extrusionOk="0">
                    <a:moveTo>
                      <a:pt x="227" y="1"/>
                    </a:moveTo>
                    <a:cubicBezTo>
                      <a:pt x="96" y="1"/>
                      <a:pt x="1" y="96"/>
                      <a:pt x="1" y="227"/>
                    </a:cubicBezTo>
                    <a:lnTo>
                      <a:pt x="1" y="524"/>
                    </a:lnTo>
                    <a:cubicBezTo>
                      <a:pt x="1" y="644"/>
                      <a:pt x="96" y="751"/>
                      <a:pt x="227" y="751"/>
                    </a:cubicBezTo>
                    <a:cubicBezTo>
                      <a:pt x="346" y="751"/>
                      <a:pt x="441" y="644"/>
                      <a:pt x="441" y="524"/>
                    </a:cubicBezTo>
                    <a:lnTo>
                      <a:pt x="441" y="227"/>
                    </a:lnTo>
                    <a:cubicBezTo>
                      <a:pt x="441" y="96"/>
                      <a:pt x="346" y="1"/>
                      <a:pt x="22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2" name="Google Shape;259;p17"/>
              <p:cNvSpPr/>
              <p:nvPr/>
            </p:nvSpPr>
            <p:spPr>
              <a:xfrm>
                <a:off x="2859953" y="2815894"/>
                <a:ext cx="13819" cy="2348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751" extrusionOk="0">
                    <a:moveTo>
                      <a:pt x="227" y="0"/>
                    </a:moveTo>
                    <a:cubicBezTo>
                      <a:pt x="96" y="0"/>
                      <a:pt x="1" y="95"/>
                      <a:pt x="1" y="226"/>
                    </a:cubicBezTo>
                    <a:lnTo>
                      <a:pt x="1" y="524"/>
                    </a:lnTo>
                    <a:cubicBezTo>
                      <a:pt x="1" y="643"/>
                      <a:pt x="96" y="750"/>
                      <a:pt x="227" y="750"/>
                    </a:cubicBezTo>
                    <a:cubicBezTo>
                      <a:pt x="346" y="750"/>
                      <a:pt x="441" y="643"/>
                      <a:pt x="441" y="524"/>
                    </a:cubicBezTo>
                    <a:lnTo>
                      <a:pt x="441" y="226"/>
                    </a:lnTo>
                    <a:cubicBezTo>
                      <a:pt x="441" y="95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3" name="Google Shape;260;p17"/>
              <p:cNvSpPr/>
              <p:nvPr/>
            </p:nvSpPr>
            <p:spPr>
              <a:xfrm>
                <a:off x="2933303" y="2741418"/>
                <a:ext cx="23105" cy="1866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97" extrusionOk="0">
                    <a:moveTo>
                      <a:pt x="262" y="1"/>
                    </a:moveTo>
                    <a:cubicBezTo>
                      <a:pt x="119" y="1"/>
                      <a:pt x="0" y="156"/>
                      <a:pt x="0" y="299"/>
                    </a:cubicBezTo>
                    <a:cubicBezTo>
                      <a:pt x="0" y="441"/>
                      <a:pt x="119" y="596"/>
                      <a:pt x="262" y="596"/>
                    </a:cubicBezTo>
                    <a:lnTo>
                      <a:pt x="488" y="596"/>
                    </a:lnTo>
                    <a:cubicBezTo>
                      <a:pt x="631" y="596"/>
                      <a:pt x="738" y="441"/>
                      <a:pt x="738" y="299"/>
                    </a:cubicBezTo>
                    <a:cubicBezTo>
                      <a:pt x="738" y="156"/>
                      <a:pt x="631" y="1"/>
                      <a:pt x="488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4" name="Google Shape;261;p17"/>
              <p:cNvSpPr/>
              <p:nvPr/>
            </p:nvSpPr>
            <p:spPr>
              <a:xfrm>
                <a:off x="2783633" y="2741418"/>
                <a:ext cx="23136" cy="1866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97" extrusionOk="0">
                    <a:moveTo>
                      <a:pt x="251" y="1"/>
                    </a:moveTo>
                    <a:cubicBezTo>
                      <a:pt x="108" y="1"/>
                      <a:pt x="1" y="156"/>
                      <a:pt x="1" y="299"/>
                    </a:cubicBezTo>
                    <a:cubicBezTo>
                      <a:pt x="1" y="441"/>
                      <a:pt x="108" y="596"/>
                      <a:pt x="251" y="596"/>
                    </a:cubicBezTo>
                    <a:lnTo>
                      <a:pt x="477" y="596"/>
                    </a:lnTo>
                    <a:cubicBezTo>
                      <a:pt x="620" y="596"/>
                      <a:pt x="739" y="441"/>
                      <a:pt x="739" y="299"/>
                    </a:cubicBezTo>
                    <a:cubicBezTo>
                      <a:pt x="739" y="156"/>
                      <a:pt x="620" y="1"/>
                      <a:pt x="47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5" name="Google Shape;262;p17"/>
              <p:cNvSpPr/>
              <p:nvPr/>
            </p:nvSpPr>
            <p:spPr>
              <a:xfrm>
                <a:off x="2861454" y="2703931"/>
                <a:ext cx="56965" cy="9820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141" extrusionOk="0">
                    <a:moveTo>
                      <a:pt x="1657" y="0"/>
                    </a:moveTo>
                    <a:cubicBezTo>
                      <a:pt x="1620" y="0"/>
                      <a:pt x="1584" y="15"/>
                      <a:pt x="1560" y="45"/>
                    </a:cubicBezTo>
                    <a:lnTo>
                      <a:pt x="334" y="1271"/>
                    </a:lnTo>
                    <a:cubicBezTo>
                      <a:pt x="310" y="1259"/>
                      <a:pt x="298" y="1259"/>
                      <a:pt x="274" y="1259"/>
                    </a:cubicBezTo>
                    <a:cubicBezTo>
                      <a:pt x="131" y="1259"/>
                      <a:pt x="0" y="1378"/>
                      <a:pt x="0" y="1521"/>
                    </a:cubicBezTo>
                    <a:cubicBezTo>
                      <a:pt x="0" y="1605"/>
                      <a:pt x="96" y="1688"/>
                      <a:pt x="96" y="1736"/>
                    </a:cubicBezTo>
                    <a:lnTo>
                      <a:pt x="96" y="2926"/>
                    </a:lnTo>
                    <a:cubicBezTo>
                      <a:pt x="96" y="3010"/>
                      <a:pt x="179" y="3141"/>
                      <a:pt x="262" y="3141"/>
                    </a:cubicBezTo>
                    <a:cubicBezTo>
                      <a:pt x="334" y="3141"/>
                      <a:pt x="393" y="3010"/>
                      <a:pt x="393" y="2926"/>
                    </a:cubicBezTo>
                    <a:lnTo>
                      <a:pt x="393" y="1736"/>
                    </a:lnTo>
                    <a:cubicBezTo>
                      <a:pt x="548" y="1688"/>
                      <a:pt x="524" y="1605"/>
                      <a:pt x="524" y="1521"/>
                    </a:cubicBezTo>
                    <a:cubicBezTo>
                      <a:pt x="524" y="1509"/>
                      <a:pt x="524" y="1498"/>
                      <a:pt x="524" y="1486"/>
                    </a:cubicBezTo>
                    <a:lnTo>
                      <a:pt x="1762" y="247"/>
                    </a:lnTo>
                    <a:cubicBezTo>
                      <a:pt x="1822" y="200"/>
                      <a:pt x="1822" y="104"/>
                      <a:pt x="1762" y="45"/>
                    </a:cubicBezTo>
                    <a:cubicBezTo>
                      <a:pt x="1733" y="15"/>
                      <a:pt x="1694" y="0"/>
                      <a:pt x="165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6" name="Google Shape;263;p17"/>
              <p:cNvSpPr txBox="1"/>
              <p:nvPr/>
            </p:nvSpPr>
            <p:spPr>
              <a:xfrm>
                <a:off x="2254850" y="3504600"/>
                <a:ext cx="12240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id-ID" sz="2000" dirty="0"/>
                  <a:t>22 </a:t>
                </a:r>
                <a:r>
                  <a:rPr lang="en-US" sz="2000" dirty="0"/>
                  <a:t>- </a:t>
                </a:r>
                <a:r>
                  <a:rPr lang="id-ID" sz="2000" dirty="0"/>
                  <a:t>24 Jan  202</a:t>
                </a:r>
                <a:r>
                  <a:rPr lang="en-US" sz="2000" dirty="0"/>
                  <a:t>1</a:t>
                </a:r>
              </a:p>
            </p:txBody>
          </p:sp>
        </p:grpSp>
        <p:grpSp>
          <p:nvGrpSpPr>
            <p:cNvPr id="87" name="Google Shape;264;p17"/>
            <p:cNvGrpSpPr/>
            <p:nvPr/>
          </p:nvGrpSpPr>
          <p:grpSpPr>
            <a:xfrm>
              <a:off x="4418246" y="2679724"/>
              <a:ext cx="1412709" cy="1929066"/>
              <a:chOff x="4418246" y="2458524"/>
              <a:chExt cx="1412709" cy="1929066"/>
            </a:xfrm>
          </p:grpSpPr>
          <p:sp>
            <p:nvSpPr>
              <p:cNvPr id="88" name="Google Shape;265;p17"/>
              <p:cNvSpPr/>
              <p:nvPr/>
            </p:nvSpPr>
            <p:spPr>
              <a:xfrm>
                <a:off x="4520236" y="2639054"/>
                <a:ext cx="534569" cy="218918"/>
              </a:xfrm>
              <a:custGeom>
                <a:avLst/>
                <a:gdLst/>
                <a:ahLst/>
                <a:cxnLst/>
                <a:rect l="l" t="t" r="r" b="b"/>
                <a:pathLst>
                  <a:path w="17098" h="7002" extrusionOk="0">
                    <a:moveTo>
                      <a:pt x="1" y="1"/>
                    </a:moveTo>
                    <a:lnTo>
                      <a:pt x="2799" y="3501"/>
                    </a:lnTo>
                    <a:lnTo>
                      <a:pt x="1" y="7002"/>
                    </a:lnTo>
                    <a:lnTo>
                      <a:pt x="14288" y="7002"/>
                    </a:lnTo>
                    <a:lnTo>
                      <a:pt x="17098" y="3501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9" name="Google Shape;266;p17"/>
              <p:cNvSpPr/>
              <p:nvPr/>
            </p:nvSpPr>
            <p:spPr>
              <a:xfrm>
                <a:off x="5201833" y="2639054"/>
                <a:ext cx="534600" cy="218918"/>
              </a:xfrm>
              <a:custGeom>
                <a:avLst/>
                <a:gdLst/>
                <a:ahLst/>
                <a:cxnLst/>
                <a:rect l="l" t="t" r="r" b="b"/>
                <a:pathLst>
                  <a:path w="17099" h="7002" extrusionOk="0">
                    <a:moveTo>
                      <a:pt x="1" y="1"/>
                    </a:moveTo>
                    <a:lnTo>
                      <a:pt x="2799" y="3501"/>
                    </a:lnTo>
                    <a:lnTo>
                      <a:pt x="1" y="7002"/>
                    </a:lnTo>
                    <a:lnTo>
                      <a:pt x="14288" y="7002"/>
                    </a:lnTo>
                    <a:lnTo>
                      <a:pt x="17098" y="3501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0" name="Google Shape;267;p17"/>
              <p:cNvSpPr/>
              <p:nvPr/>
            </p:nvSpPr>
            <p:spPr>
              <a:xfrm>
                <a:off x="5124418" y="2757051"/>
                <a:ext cx="31" cy="754206"/>
              </a:xfrm>
              <a:custGeom>
                <a:avLst/>
                <a:gdLst/>
                <a:ahLst/>
                <a:cxnLst/>
                <a:rect l="l" t="t" r="r" b="b"/>
                <a:pathLst>
                  <a:path w="1" h="24123" fill="none" extrusionOk="0">
                    <a:moveTo>
                      <a:pt x="0" y="1"/>
                    </a:moveTo>
                    <a:lnTo>
                      <a:pt x="0" y="24123"/>
                    </a:lnTo>
                  </a:path>
                </a:pathLst>
              </a:custGeom>
              <a:noFill/>
              <a:ln w="17850" cap="rnd" cmpd="sng">
                <a:solidFill>
                  <a:srgbClr val="9DB6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1" name="Google Shape;268;p17"/>
              <p:cNvSpPr/>
              <p:nvPr/>
            </p:nvSpPr>
            <p:spPr>
              <a:xfrm>
                <a:off x="4418246" y="3399597"/>
                <a:ext cx="1412709" cy="987974"/>
              </a:xfrm>
              <a:custGeom>
                <a:avLst/>
                <a:gdLst/>
                <a:ahLst/>
                <a:cxnLst/>
                <a:rect l="l" t="t" r="r" b="b"/>
                <a:pathLst>
                  <a:path w="45185" h="31600" extrusionOk="0">
                    <a:moveTo>
                      <a:pt x="22597" y="0"/>
                    </a:moveTo>
                    <a:cubicBezTo>
                      <a:pt x="21384" y="0"/>
                      <a:pt x="20169" y="464"/>
                      <a:pt x="19241" y="1393"/>
                    </a:cubicBezTo>
                    <a:lnTo>
                      <a:pt x="18253" y="2381"/>
                    </a:lnTo>
                    <a:cubicBezTo>
                      <a:pt x="18205" y="2429"/>
                      <a:pt x="18169" y="2477"/>
                      <a:pt x="18134" y="2524"/>
                    </a:cubicBezTo>
                    <a:lnTo>
                      <a:pt x="7394" y="2524"/>
                    </a:lnTo>
                    <a:cubicBezTo>
                      <a:pt x="3310" y="2524"/>
                      <a:pt x="0" y="5846"/>
                      <a:pt x="0" y="9930"/>
                    </a:cubicBezTo>
                    <a:lnTo>
                      <a:pt x="0" y="28742"/>
                    </a:lnTo>
                    <a:cubicBezTo>
                      <a:pt x="0" y="30325"/>
                      <a:pt x="1274" y="31599"/>
                      <a:pt x="2858" y="31599"/>
                    </a:cubicBezTo>
                    <a:lnTo>
                      <a:pt x="42327" y="31599"/>
                    </a:lnTo>
                    <a:cubicBezTo>
                      <a:pt x="43899" y="31599"/>
                      <a:pt x="45185" y="30325"/>
                      <a:pt x="45185" y="28742"/>
                    </a:cubicBezTo>
                    <a:lnTo>
                      <a:pt x="45185" y="9930"/>
                    </a:lnTo>
                    <a:cubicBezTo>
                      <a:pt x="45185" y="5846"/>
                      <a:pt x="41863" y="2524"/>
                      <a:pt x="37779" y="2524"/>
                    </a:cubicBezTo>
                    <a:lnTo>
                      <a:pt x="27051" y="2524"/>
                    </a:lnTo>
                    <a:cubicBezTo>
                      <a:pt x="27016" y="2477"/>
                      <a:pt x="26980" y="2429"/>
                      <a:pt x="26944" y="2381"/>
                    </a:cubicBezTo>
                    <a:lnTo>
                      <a:pt x="25944" y="1393"/>
                    </a:lnTo>
                    <a:cubicBezTo>
                      <a:pt x="25021" y="464"/>
                      <a:pt x="23810" y="0"/>
                      <a:pt x="2259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2" name="Google Shape;269;p17"/>
              <p:cNvSpPr/>
              <p:nvPr/>
            </p:nvSpPr>
            <p:spPr>
              <a:xfrm>
                <a:off x="4418246" y="4051022"/>
                <a:ext cx="1412709" cy="336568"/>
              </a:xfrm>
              <a:custGeom>
                <a:avLst/>
                <a:gdLst/>
                <a:ahLst/>
                <a:cxnLst/>
                <a:rect l="l" t="t" r="r" b="b"/>
                <a:pathLst>
                  <a:path w="45185" h="10765" extrusionOk="0">
                    <a:moveTo>
                      <a:pt x="0" y="1"/>
                    </a:moveTo>
                    <a:lnTo>
                      <a:pt x="0" y="7919"/>
                    </a:lnTo>
                    <a:cubicBezTo>
                      <a:pt x="0" y="9490"/>
                      <a:pt x="1274" y="10764"/>
                      <a:pt x="2846" y="10764"/>
                    </a:cubicBezTo>
                    <a:lnTo>
                      <a:pt x="42327" y="10764"/>
                    </a:lnTo>
                    <a:cubicBezTo>
                      <a:pt x="43911" y="10764"/>
                      <a:pt x="45185" y="9490"/>
                      <a:pt x="45185" y="7919"/>
                    </a:cubicBezTo>
                    <a:lnTo>
                      <a:pt x="45185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Sanksi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Rekonsiliasi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93" name="Google Shape;270;p17"/>
              <p:cNvSpPr/>
              <p:nvPr/>
            </p:nvSpPr>
            <p:spPr>
              <a:xfrm>
                <a:off x="4831457" y="2458524"/>
                <a:ext cx="585937" cy="585937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8741" extrusionOk="0">
                    <a:moveTo>
                      <a:pt x="9370" y="0"/>
                    </a:moveTo>
                    <a:cubicBezTo>
                      <a:pt x="4203" y="0"/>
                      <a:pt x="0" y="4191"/>
                      <a:pt x="0" y="9370"/>
                    </a:cubicBezTo>
                    <a:cubicBezTo>
                      <a:pt x="0" y="14538"/>
                      <a:pt x="4203" y="18741"/>
                      <a:pt x="9370" y="18741"/>
                    </a:cubicBezTo>
                    <a:cubicBezTo>
                      <a:pt x="14550" y="18741"/>
                      <a:pt x="18741" y="14538"/>
                      <a:pt x="18741" y="9370"/>
                    </a:cubicBezTo>
                    <a:cubicBezTo>
                      <a:pt x="18741" y="4191"/>
                      <a:pt x="14550" y="0"/>
                      <a:pt x="9370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4" name="Google Shape;271;p17"/>
              <p:cNvSpPr/>
              <p:nvPr/>
            </p:nvSpPr>
            <p:spPr>
              <a:xfrm>
                <a:off x="4906651" y="2533344"/>
                <a:ext cx="435928" cy="436303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3955" extrusionOk="0">
                    <a:moveTo>
                      <a:pt x="6965" y="0"/>
                    </a:moveTo>
                    <a:cubicBezTo>
                      <a:pt x="3120" y="0"/>
                      <a:pt x="0" y="3120"/>
                      <a:pt x="0" y="6977"/>
                    </a:cubicBezTo>
                    <a:cubicBezTo>
                      <a:pt x="0" y="10823"/>
                      <a:pt x="3120" y="13954"/>
                      <a:pt x="6965" y="13954"/>
                    </a:cubicBezTo>
                    <a:cubicBezTo>
                      <a:pt x="10823" y="13954"/>
                      <a:pt x="13943" y="10823"/>
                      <a:pt x="13943" y="6977"/>
                    </a:cubicBezTo>
                    <a:cubicBezTo>
                      <a:pt x="13943" y="3120"/>
                      <a:pt x="10823" y="0"/>
                      <a:pt x="69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5" name="Google Shape;272;p17"/>
              <p:cNvSpPr/>
              <p:nvPr/>
            </p:nvSpPr>
            <p:spPr>
              <a:xfrm>
                <a:off x="5028369" y="2681138"/>
                <a:ext cx="195469" cy="60685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1941" extrusionOk="0">
                    <a:moveTo>
                      <a:pt x="1" y="0"/>
                    </a:moveTo>
                    <a:lnTo>
                      <a:pt x="1" y="786"/>
                    </a:lnTo>
                    <a:lnTo>
                      <a:pt x="3120" y="1941"/>
                    </a:lnTo>
                    <a:lnTo>
                      <a:pt x="6251" y="786"/>
                    </a:lnTo>
                    <a:lnTo>
                      <a:pt x="6251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6" name="Google Shape;273;p17"/>
              <p:cNvSpPr/>
              <p:nvPr/>
            </p:nvSpPr>
            <p:spPr>
              <a:xfrm>
                <a:off x="5028369" y="2723566"/>
                <a:ext cx="195469" cy="97172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108" extrusionOk="0">
                    <a:moveTo>
                      <a:pt x="144" y="381"/>
                    </a:moveTo>
                    <a:lnTo>
                      <a:pt x="1727" y="965"/>
                    </a:lnTo>
                    <a:lnTo>
                      <a:pt x="144" y="2632"/>
                    </a:lnTo>
                    <a:lnTo>
                      <a:pt x="144" y="381"/>
                    </a:lnTo>
                    <a:close/>
                    <a:moveTo>
                      <a:pt x="5954" y="381"/>
                    </a:moveTo>
                    <a:lnTo>
                      <a:pt x="5954" y="2632"/>
                    </a:lnTo>
                    <a:lnTo>
                      <a:pt x="4382" y="965"/>
                    </a:lnTo>
                    <a:lnTo>
                      <a:pt x="5954" y="381"/>
                    </a:lnTo>
                    <a:close/>
                    <a:moveTo>
                      <a:pt x="4108" y="1048"/>
                    </a:moveTo>
                    <a:lnTo>
                      <a:pt x="5751" y="2798"/>
                    </a:lnTo>
                    <a:lnTo>
                      <a:pt x="417" y="2798"/>
                    </a:lnTo>
                    <a:lnTo>
                      <a:pt x="2049" y="1048"/>
                    </a:lnTo>
                    <a:lnTo>
                      <a:pt x="2989" y="1405"/>
                    </a:lnTo>
                    <a:lnTo>
                      <a:pt x="3084" y="1441"/>
                    </a:lnTo>
                    <a:lnTo>
                      <a:pt x="3168" y="1405"/>
                    </a:lnTo>
                    <a:lnTo>
                      <a:pt x="4108" y="1048"/>
                    </a:lnTo>
                    <a:close/>
                    <a:moveTo>
                      <a:pt x="1" y="0"/>
                    </a:moveTo>
                    <a:lnTo>
                      <a:pt x="1" y="2905"/>
                    </a:lnTo>
                    <a:lnTo>
                      <a:pt x="1" y="3108"/>
                    </a:lnTo>
                    <a:lnTo>
                      <a:pt x="6251" y="3108"/>
                    </a:lnTo>
                    <a:lnTo>
                      <a:pt x="6251" y="2905"/>
                    </a:lnTo>
                    <a:lnTo>
                      <a:pt x="6251" y="0"/>
                    </a:lnTo>
                    <a:lnTo>
                      <a:pt x="4180" y="762"/>
                    </a:lnTo>
                    <a:lnTo>
                      <a:pt x="3918" y="858"/>
                    </a:lnTo>
                    <a:lnTo>
                      <a:pt x="3084" y="1155"/>
                    </a:lnTo>
                    <a:lnTo>
                      <a:pt x="2251" y="858"/>
                    </a:lnTo>
                    <a:lnTo>
                      <a:pt x="2001" y="7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7" name="Google Shape;274;p17"/>
              <p:cNvSpPr txBox="1"/>
              <p:nvPr/>
            </p:nvSpPr>
            <p:spPr>
              <a:xfrm>
                <a:off x="4511488" y="3504600"/>
                <a:ext cx="12240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25</a:t>
                </a:r>
                <a:r>
                  <a:rPr lang="id-ID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Jan  202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1</a:t>
                </a:r>
                <a:endParaRPr lang="en-US" sz="2000" dirty="0"/>
              </a:p>
            </p:txBody>
          </p:sp>
        </p:grpSp>
        <p:grpSp>
          <p:nvGrpSpPr>
            <p:cNvPr id="98" name="Google Shape;275;p17"/>
            <p:cNvGrpSpPr/>
            <p:nvPr/>
          </p:nvGrpSpPr>
          <p:grpSpPr>
            <a:xfrm>
              <a:off x="6772038" y="2679724"/>
              <a:ext cx="1647038" cy="1454964"/>
              <a:chOff x="6772038" y="2458524"/>
              <a:chExt cx="1647038" cy="1454964"/>
            </a:xfrm>
          </p:grpSpPr>
          <p:sp>
            <p:nvSpPr>
              <p:cNvPr id="99" name="Google Shape;276;p17"/>
              <p:cNvSpPr/>
              <p:nvPr/>
            </p:nvSpPr>
            <p:spPr>
              <a:xfrm>
                <a:off x="7573133" y="2639054"/>
                <a:ext cx="534600" cy="218918"/>
              </a:xfrm>
              <a:custGeom>
                <a:avLst/>
                <a:gdLst/>
                <a:ahLst/>
                <a:cxnLst/>
                <a:rect l="l" t="t" r="r" b="b"/>
                <a:pathLst>
                  <a:path w="17099" h="7002" extrusionOk="0">
                    <a:moveTo>
                      <a:pt x="1" y="1"/>
                    </a:moveTo>
                    <a:lnTo>
                      <a:pt x="2811" y="3501"/>
                    </a:lnTo>
                    <a:lnTo>
                      <a:pt x="1" y="7002"/>
                    </a:lnTo>
                    <a:lnTo>
                      <a:pt x="14300" y="7002"/>
                    </a:lnTo>
                    <a:lnTo>
                      <a:pt x="17098" y="3501"/>
                    </a:lnTo>
                    <a:lnTo>
                      <a:pt x="1430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0" name="Google Shape;277;p17"/>
              <p:cNvSpPr/>
              <p:nvPr/>
            </p:nvSpPr>
            <p:spPr>
              <a:xfrm>
                <a:off x="6772038" y="2639054"/>
                <a:ext cx="534569" cy="218918"/>
              </a:xfrm>
              <a:custGeom>
                <a:avLst/>
                <a:gdLst/>
                <a:ahLst/>
                <a:cxnLst/>
                <a:rect l="l" t="t" r="r" b="b"/>
                <a:pathLst>
                  <a:path w="17098" h="7002" extrusionOk="0">
                    <a:moveTo>
                      <a:pt x="0" y="1"/>
                    </a:moveTo>
                    <a:lnTo>
                      <a:pt x="2798" y="3501"/>
                    </a:lnTo>
                    <a:lnTo>
                      <a:pt x="0" y="7002"/>
                    </a:lnTo>
                    <a:lnTo>
                      <a:pt x="14288" y="7002"/>
                    </a:lnTo>
                    <a:lnTo>
                      <a:pt x="17098" y="3501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1" name="Google Shape;278;p17"/>
              <p:cNvSpPr/>
              <p:nvPr/>
            </p:nvSpPr>
            <p:spPr>
              <a:xfrm>
                <a:off x="7379191" y="2757051"/>
                <a:ext cx="31" cy="754206"/>
              </a:xfrm>
              <a:custGeom>
                <a:avLst/>
                <a:gdLst/>
                <a:ahLst/>
                <a:cxnLst/>
                <a:rect l="l" t="t" r="r" b="b"/>
                <a:pathLst>
                  <a:path w="1" h="24123" fill="none" extrusionOk="0">
                    <a:moveTo>
                      <a:pt x="1" y="1"/>
                    </a:moveTo>
                    <a:lnTo>
                      <a:pt x="1" y="24123"/>
                    </a:lnTo>
                  </a:path>
                </a:pathLst>
              </a:custGeom>
              <a:noFill/>
              <a:ln w="17850" cap="rnd" cmpd="sng">
                <a:solidFill>
                  <a:srgbClr val="9DB6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3" name="Google Shape;280;p17"/>
              <p:cNvSpPr/>
              <p:nvPr/>
            </p:nvSpPr>
            <p:spPr>
              <a:xfrm>
                <a:off x="6772038" y="3180011"/>
                <a:ext cx="1647038" cy="733477"/>
              </a:xfrm>
              <a:custGeom>
                <a:avLst/>
                <a:gdLst/>
                <a:ahLst/>
                <a:cxnLst/>
                <a:rect l="l" t="t" r="r" b="b"/>
                <a:pathLst>
                  <a:path w="45185" h="10765" extrusionOk="0">
                    <a:moveTo>
                      <a:pt x="0" y="1"/>
                    </a:moveTo>
                    <a:lnTo>
                      <a:pt x="0" y="7919"/>
                    </a:lnTo>
                    <a:cubicBezTo>
                      <a:pt x="0" y="9490"/>
                      <a:pt x="1286" y="10764"/>
                      <a:pt x="2857" y="10764"/>
                    </a:cubicBezTo>
                    <a:lnTo>
                      <a:pt x="42339" y="10764"/>
                    </a:lnTo>
                    <a:cubicBezTo>
                      <a:pt x="43910" y="10764"/>
                      <a:pt x="45184" y="9490"/>
                      <a:pt x="45184" y="7919"/>
                    </a:cubicBezTo>
                    <a:lnTo>
                      <a:pt x="45184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276225" lvl="0" indent="-276225"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*) J</a:t>
                </a:r>
                <a:r>
                  <a:rPr lang="id-ID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adwal </a:t>
                </a:r>
                <a:r>
                  <a:rPr lang="id-ID" sz="2000" i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open/closed</a:t>
                </a:r>
                <a:r>
                  <a:rPr lang="id-ID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d-ID" sz="2000" i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period</a:t>
                </a:r>
                <a:r>
                  <a:rPr lang="id-ID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 luar jadwal di atas </a:t>
                </a:r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disesuaikan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d-ID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permintaan K/L kepada </a:t>
                </a:r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APK</a:t>
                </a:r>
                <a:r>
                  <a:rPr lang="id-ID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Google Shape;281;p17"/>
              <p:cNvSpPr/>
              <p:nvPr/>
            </p:nvSpPr>
            <p:spPr>
              <a:xfrm>
                <a:off x="7086229" y="2458524"/>
                <a:ext cx="585937" cy="585937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8741" extrusionOk="0">
                    <a:moveTo>
                      <a:pt x="9371" y="0"/>
                    </a:moveTo>
                    <a:cubicBezTo>
                      <a:pt x="4191" y="0"/>
                      <a:pt x="0" y="4191"/>
                      <a:pt x="0" y="9370"/>
                    </a:cubicBezTo>
                    <a:cubicBezTo>
                      <a:pt x="0" y="14538"/>
                      <a:pt x="4191" y="18741"/>
                      <a:pt x="9371" y="18741"/>
                    </a:cubicBezTo>
                    <a:cubicBezTo>
                      <a:pt x="14550" y="18741"/>
                      <a:pt x="18741" y="14538"/>
                      <a:pt x="18741" y="9370"/>
                    </a:cubicBezTo>
                    <a:cubicBezTo>
                      <a:pt x="18741" y="4191"/>
                      <a:pt x="14550" y="0"/>
                      <a:pt x="937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5" name="Google Shape;282;p17"/>
              <p:cNvSpPr/>
              <p:nvPr/>
            </p:nvSpPr>
            <p:spPr>
              <a:xfrm>
                <a:off x="7161048" y="2533344"/>
                <a:ext cx="436303" cy="436303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3955" extrusionOk="0">
                    <a:moveTo>
                      <a:pt x="6978" y="0"/>
                    </a:moveTo>
                    <a:cubicBezTo>
                      <a:pt x="3120" y="0"/>
                      <a:pt x="1" y="3120"/>
                      <a:pt x="1" y="6977"/>
                    </a:cubicBezTo>
                    <a:cubicBezTo>
                      <a:pt x="1" y="10823"/>
                      <a:pt x="3120" y="13954"/>
                      <a:pt x="6978" y="13954"/>
                    </a:cubicBezTo>
                    <a:cubicBezTo>
                      <a:pt x="10823" y="13954"/>
                      <a:pt x="13955" y="10823"/>
                      <a:pt x="13955" y="6977"/>
                    </a:cubicBezTo>
                    <a:cubicBezTo>
                      <a:pt x="13955" y="3120"/>
                      <a:pt x="10823" y="0"/>
                      <a:pt x="6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6" name="Google Shape;283;p17"/>
              <p:cNvSpPr/>
              <p:nvPr/>
            </p:nvSpPr>
            <p:spPr>
              <a:xfrm>
                <a:off x="7265289" y="2658407"/>
                <a:ext cx="228203" cy="185433"/>
              </a:xfrm>
              <a:custGeom>
                <a:avLst/>
                <a:gdLst/>
                <a:ahLst/>
                <a:cxnLst/>
                <a:rect l="l" t="t" r="r" b="b"/>
                <a:pathLst>
                  <a:path w="7299" h="5931" extrusionOk="0">
                    <a:moveTo>
                      <a:pt x="119" y="1"/>
                    </a:moveTo>
                    <a:cubicBezTo>
                      <a:pt x="60" y="1"/>
                      <a:pt x="36" y="48"/>
                      <a:pt x="36" y="108"/>
                    </a:cubicBezTo>
                    <a:lnTo>
                      <a:pt x="36" y="5763"/>
                    </a:lnTo>
                    <a:cubicBezTo>
                      <a:pt x="12" y="5775"/>
                      <a:pt x="0" y="5799"/>
                      <a:pt x="0" y="5835"/>
                    </a:cubicBezTo>
                    <a:cubicBezTo>
                      <a:pt x="0" y="5894"/>
                      <a:pt x="48" y="5930"/>
                      <a:pt x="107" y="5930"/>
                    </a:cubicBezTo>
                    <a:lnTo>
                      <a:pt x="7192" y="5930"/>
                    </a:lnTo>
                    <a:cubicBezTo>
                      <a:pt x="7251" y="5930"/>
                      <a:pt x="7299" y="5918"/>
                      <a:pt x="7299" y="5859"/>
                    </a:cubicBezTo>
                    <a:cubicBezTo>
                      <a:pt x="7299" y="5799"/>
                      <a:pt x="7251" y="5787"/>
                      <a:pt x="7192" y="5787"/>
                    </a:cubicBezTo>
                    <a:lnTo>
                      <a:pt x="191" y="5787"/>
                    </a:lnTo>
                    <a:lnTo>
                      <a:pt x="191" y="108"/>
                    </a:lnTo>
                    <a:cubicBezTo>
                      <a:pt x="191" y="48"/>
                      <a:pt x="179" y="1"/>
                      <a:pt x="119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7" name="Google Shape;284;p17"/>
              <p:cNvSpPr/>
              <p:nvPr/>
            </p:nvSpPr>
            <p:spPr>
              <a:xfrm>
                <a:off x="7294304" y="2774185"/>
                <a:ext cx="32797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489" extrusionOk="0">
                    <a:moveTo>
                      <a:pt x="1" y="1"/>
                    </a:moveTo>
                    <a:lnTo>
                      <a:pt x="1" y="1489"/>
                    </a:lnTo>
                    <a:lnTo>
                      <a:pt x="1049" y="1489"/>
                    </a:lnTo>
                    <a:lnTo>
                      <a:pt x="1049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8" name="Google Shape;285;p17"/>
              <p:cNvSpPr/>
              <p:nvPr/>
            </p:nvSpPr>
            <p:spPr>
              <a:xfrm>
                <a:off x="7340859" y="2750736"/>
                <a:ext cx="37237" cy="7000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2239" extrusionOk="0">
                    <a:moveTo>
                      <a:pt x="0" y="1"/>
                    </a:moveTo>
                    <a:lnTo>
                      <a:pt x="0" y="2239"/>
                    </a:lnTo>
                    <a:lnTo>
                      <a:pt x="1191" y="2239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9" name="Google Shape;286;p17"/>
              <p:cNvSpPr/>
              <p:nvPr/>
            </p:nvSpPr>
            <p:spPr>
              <a:xfrm>
                <a:off x="7392229" y="2722815"/>
                <a:ext cx="32422" cy="97922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132" extrusionOk="0">
                    <a:moveTo>
                      <a:pt x="0" y="1"/>
                    </a:moveTo>
                    <a:lnTo>
                      <a:pt x="0" y="3132"/>
                    </a:lnTo>
                    <a:lnTo>
                      <a:pt x="1036" y="3132"/>
                    </a:lnTo>
                    <a:lnTo>
                      <a:pt x="1036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0" name="Google Shape;287;p17"/>
              <p:cNvSpPr/>
              <p:nvPr/>
            </p:nvSpPr>
            <p:spPr>
              <a:xfrm>
                <a:off x="7438752" y="2676292"/>
                <a:ext cx="37268" cy="14444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4620" extrusionOk="0">
                    <a:moveTo>
                      <a:pt x="1" y="0"/>
                    </a:moveTo>
                    <a:lnTo>
                      <a:pt x="1" y="4620"/>
                    </a:lnTo>
                    <a:lnTo>
                      <a:pt x="1191" y="4620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pic>
        <p:nvPicPr>
          <p:cNvPr id="112" name="Picture 3" descr="D:\ICON PPT\lain-lain\icons8-calendar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397" y="1986794"/>
            <a:ext cx="1878983" cy="18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26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4012"/>
              </p:ext>
            </p:extLst>
          </p:nvPr>
        </p:nvGraphicFramePr>
        <p:xfrm>
          <a:off x="466298" y="663359"/>
          <a:ext cx="17212102" cy="886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737"/>
                <a:gridCol w="11537424"/>
                <a:gridCol w="1125941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</a:rPr>
                        <a:t>Kegiatan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</a:rPr>
                        <a:t>Pencapaian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Status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4320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Rekonsiliasi</a:t>
                      </a:r>
                      <a:r>
                        <a:rPr lang="en-US" sz="200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Lapkeu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+mn-lt"/>
                        </a:rPr>
                        <a:t>14 </a:t>
                      </a:r>
                      <a:r>
                        <a:rPr lang="en-US" sz="2000" baseline="0" dirty="0" smtClean="0">
                          <a:latin typeface="+mn-lt"/>
                        </a:rPr>
                        <a:t>BAR,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Siap</a:t>
                      </a:r>
                      <a:r>
                        <a:rPr lang="en-US" sz="2000" baseline="0" dirty="0" smtClean="0">
                          <a:latin typeface="+mn-lt"/>
                        </a:rPr>
                        <a:t> Download, </a:t>
                      </a:r>
                      <a:r>
                        <a:rPr lang="en-US" sz="2000" baseline="0" dirty="0" smtClean="0">
                          <a:latin typeface="+mn-lt"/>
                        </a:rPr>
                        <a:t>6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Menunggu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smtClean="0">
                          <a:latin typeface="+mn-lt"/>
                        </a:rPr>
                        <a:t>TTD Vera, </a:t>
                      </a:r>
                      <a:r>
                        <a:rPr lang="en-US" sz="2000" baseline="0" dirty="0" smtClean="0">
                          <a:latin typeface="+mn-lt"/>
                        </a:rPr>
                        <a:t>36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Menunggu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ttd</a:t>
                      </a:r>
                      <a:r>
                        <a:rPr lang="en-US" sz="2000" baseline="0" dirty="0" smtClean="0">
                          <a:latin typeface="+mn-lt"/>
                        </a:rPr>
                        <a:t> KPA, </a:t>
                      </a:r>
                      <a:r>
                        <a:rPr lang="en-US" sz="2000" baseline="0" dirty="0" smtClean="0">
                          <a:latin typeface="+mn-lt"/>
                        </a:rPr>
                        <a:t>10 AHR</a:t>
                      </a:r>
                      <a:r>
                        <a:rPr lang="en-US" sz="2000" baseline="0" dirty="0" smtClean="0">
                          <a:latin typeface="+mn-lt"/>
                        </a:rPr>
                        <a:t>, </a:t>
                      </a:r>
                      <a:r>
                        <a:rPr lang="en-US" sz="2000" baseline="0" dirty="0" smtClean="0">
                          <a:latin typeface="+mn-lt"/>
                        </a:rPr>
                        <a:t>3 Proses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Sistem</a:t>
                      </a:r>
                      <a:r>
                        <a:rPr lang="en-US" sz="2000" baseline="0" dirty="0" smtClean="0">
                          <a:latin typeface="+mn-lt"/>
                        </a:rPr>
                        <a:t>, 1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belum</a:t>
                      </a:r>
                      <a:r>
                        <a:rPr lang="en-US" sz="2000" baseline="0" dirty="0" smtClean="0">
                          <a:latin typeface="+mn-lt"/>
                        </a:rPr>
                        <a:t> Upload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1319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Rekonsiliasi</a:t>
                      </a:r>
                      <a:r>
                        <a:rPr lang="en-US" sz="2000" baseline="0" dirty="0" smtClean="0">
                          <a:latin typeface="+mn-lt"/>
                        </a:rPr>
                        <a:t> BMN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+mn-lt"/>
                        </a:rPr>
                        <a:t>60 Upload </a:t>
                      </a:r>
                      <a:r>
                        <a:rPr lang="en-US" sz="2000" baseline="0" dirty="0" smtClean="0">
                          <a:latin typeface="+mn-lt"/>
                        </a:rPr>
                        <a:t>SIMAK BMN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Berhasil</a:t>
                      </a:r>
                      <a:r>
                        <a:rPr lang="en-US" sz="2000" baseline="0" dirty="0" smtClean="0">
                          <a:latin typeface="+mn-lt"/>
                        </a:rPr>
                        <a:t>, </a:t>
                      </a:r>
                      <a:r>
                        <a:rPr lang="en-US" sz="2000" baseline="0" dirty="0" smtClean="0">
                          <a:latin typeface="+mn-lt"/>
                        </a:rPr>
                        <a:t>9 </a:t>
                      </a:r>
                      <a:r>
                        <a:rPr lang="en-US" sz="2000" baseline="0" dirty="0" smtClean="0">
                          <a:latin typeface="+mn-lt"/>
                        </a:rPr>
                        <a:t>Proses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Sistem</a:t>
                      </a:r>
                      <a:r>
                        <a:rPr lang="en-US" sz="2000" baseline="0" dirty="0" smtClean="0">
                          <a:latin typeface="+mn-lt"/>
                        </a:rPr>
                        <a:t>, 1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Belum</a:t>
                      </a:r>
                      <a:r>
                        <a:rPr lang="en-US" sz="2000" baseline="0" dirty="0" smtClean="0">
                          <a:latin typeface="+mn-lt"/>
                        </a:rPr>
                        <a:t> Upload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70819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TDK </a:t>
                      </a:r>
                      <a:r>
                        <a:rPr lang="en-US" sz="2000" dirty="0" err="1" smtClean="0">
                          <a:latin typeface="+mn-lt"/>
                        </a:rPr>
                        <a:t>Rekonsiliasi</a:t>
                      </a:r>
                      <a:r>
                        <a:rPr lang="en-US" sz="200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Keuangan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smtClean="0">
                          <a:latin typeface="+mn-lt"/>
                        </a:rPr>
                        <a:t>1 </a:t>
                      </a:r>
                      <a:r>
                        <a:rPr lang="en-US" sz="2000" baseline="0" dirty="0" smtClean="0">
                          <a:latin typeface="+mn-lt"/>
                        </a:rPr>
                        <a:t>TDK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Belanja</a:t>
                      </a:r>
                      <a:r>
                        <a:rPr lang="en-US" sz="2000" baseline="0" dirty="0" smtClean="0">
                          <a:latin typeface="+mn-lt"/>
                        </a:rPr>
                        <a:t> (</a:t>
                      </a:r>
                      <a:r>
                        <a:rPr lang="en-US" sz="2000" baseline="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12.853.905</a:t>
                      </a:r>
                      <a:r>
                        <a:rPr lang="en-US" sz="2000" baseline="0" dirty="0" smtClean="0">
                          <a:latin typeface="+mn-lt"/>
                        </a:rPr>
                        <a:t>), 1</a:t>
                      </a:r>
                      <a:r>
                        <a:rPr lang="id-ID" sz="2000" baseline="0" dirty="0" smtClean="0">
                          <a:latin typeface="+mn-lt"/>
                        </a:rPr>
                        <a:t> </a:t>
                      </a:r>
                      <a:r>
                        <a:rPr lang="id-ID" sz="2000" baseline="0" dirty="0" smtClean="0">
                          <a:latin typeface="+mn-lt"/>
                        </a:rPr>
                        <a:t>TDK Pengembalian Belanja</a:t>
                      </a:r>
                      <a:r>
                        <a:rPr lang="en-US" sz="2000" baseline="0" dirty="0" smtClean="0">
                          <a:latin typeface="+mn-lt"/>
                        </a:rPr>
                        <a:t> (</a:t>
                      </a:r>
                      <a:r>
                        <a:rPr lang="en-US" sz="2000" baseline="0" dirty="0" smtClean="0">
                          <a:latin typeface="+mn-lt"/>
                        </a:rPr>
                        <a:t>Rp2.350.897), 1 </a:t>
                      </a:r>
                      <a:r>
                        <a:rPr lang="en-US" sz="2000" baseline="0" dirty="0" smtClean="0">
                          <a:latin typeface="+mn-lt"/>
                        </a:rPr>
                        <a:t>TDK PNBP (</a:t>
                      </a:r>
                      <a:r>
                        <a:rPr lang="en-US" sz="2000" baseline="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121.327.869)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66340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Rekon</a:t>
                      </a:r>
                      <a:r>
                        <a:rPr lang="en-US" sz="2000" baseline="0" dirty="0" smtClean="0">
                          <a:latin typeface="+mn-lt"/>
                        </a:rPr>
                        <a:t> Internal BMN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+mn-lt"/>
                        </a:rPr>
                        <a:t>3 </a:t>
                      </a:r>
                      <a:r>
                        <a:rPr lang="en-US" sz="2000" baseline="0" dirty="0" smtClean="0">
                          <a:latin typeface="+mn-lt"/>
                        </a:rPr>
                        <a:t>TDK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Aset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Tetap</a:t>
                      </a:r>
                      <a:r>
                        <a:rPr lang="en-US" sz="2000" baseline="0" dirty="0" smtClean="0">
                          <a:latin typeface="+mn-lt"/>
                        </a:rPr>
                        <a:t> (</a:t>
                      </a:r>
                      <a:r>
                        <a:rPr lang="en-US" sz="2000" baseline="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757.698.638</a:t>
                      </a:r>
                      <a:r>
                        <a:rPr lang="en-US" sz="2000" baseline="0" dirty="0" smtClean="0">
                          <a:latin typeface="+mn-lt"/>
                        </a:rPr>
                        <a:t>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71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013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+mn-lt"/>
                        </a:rPr>
                        <a:t>Validitas</a:t>
                      </a:r>
                      <a:r>
                        <a:rPr lang="en-US" sz="2000" dirty="0" smtClean="0">
                          <a:latin typeface="+mn-lt"/>
                        </a:rPr>
                        <a:t> SAI (</a:t>
                      </a:r>
                      <a:r>
                        <a:rPr lang="en-US" sz="2000" dirty="0" err="1" smtClean="0">
                          <a:latin typeface="+mn-lt"/>
                        </a:rPr>
                        <a:t>Pagu</a:t>
                      </a:r>
                      <a:r>
                        <a:rPr lang="en-US" sz="2000" dirty="0" smtClean="0">
                          <a:latin typeface="+mn-lt"/>
                        </a:rPr>
                        <a:t> Minus, </a:t>
                      </a:r>
                      <a:r>
                        <a:rPr lang="en-US" sz="2000" dirty="0" err="1" smtClean="0">
                          <a:latin typeface="+mn-lt"/>
                        </a:rPr>
                        <a:t>Saldo</a:t>
                      </a:r>
                      <a:r>
                        <a:rPr lang="en-US" sz="200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Tdk</a:t>
                      </a:r>
                      <a:r>
                        <a:rPr lang="en-US" sz="2000" baseline="0" dirty="0" smtClean="0">
                          <a:latin typeface="+mn-lt"/>
                        </a:rPr>
                        <a:t> Normal,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Peng</a:t>
                      </a:r>
                      <a:r>
                        <a:rPr lang="en-US" sz="2000" baseline="0" dirty="0" smtClean="0">
                          <a:latin typeface="+mn-lt"/>
                        </a:rPr>
                        <a:t>.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Blnja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Melebihi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Realisasi</a:t>
                      </a:r>
                      <a:r>
                        <a:rPr lang="en-US" sz="2000" baseline="0" dirty="0" smtClean="0">
                          <a:latin typeface="+mn-lt"/>
                        </a:rPr>
                        <a:t>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 </a:t>
                      </a:r>
                      <a:r>
                        <a:rPr lang="en-US" sz="2000" dirty="0" err="1" smtClean="0">
                          <a:latin typeface="+mn-lt"/>
                        </a:rPr>
                        <a:t>baris</a:t>
                      </a:r>
                      <a:r>
                        <a:rPr lang="en-US" sz="200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saldo</a:t>
                      </a:r>
                      <a:r>
                        <a:rPr lang="en-US" sz="200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tdk</a:t>
                      </a:r>
                      <a:r>
                        <a:rPr lang="en-US" sz="2000" dirty="0" smtClean="0">
                          <a:latin typeface="+mn-lt"/>
                        </a:rPr>
                        <a:t> normal (</a:t>
                      </a:r>
                      <a:r>
                        <a:rPr lang="en-US" sz="200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19.608.836.264)</a:t>
                      </a:r>
                      <a:r>
                        <a:rPr lang="en-US" sz="2000" dirty="0" smtClean="0">
                          <a:latin typeface="+mn-lt"/>
                        </a:rPr>
                        <a:t>,</a:t>
                      </a:r>
                      <a:r>
                        <a:rPr lang="en-US" sz="2000" baseline="0" dirty="0" smtClean="0">
                          <a:latin typeface="+mn-lt"/>
                        </a:rPr>
                        <a:t> 3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baris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pagu</a:t>
                      </a:r>
                      <a:r>
                        <a:rPr lang="en-US" sz="2000" baseline="0" dirty="0" smtClean="0">
                          <a:latin typeface="+mn-lt"/>
                        </a:rPr>
                        <a:t> minus (</a:t>
                      </a:r>
                      <a:r>
                        <a:rPr lang="en-US" sz="2000" baseline="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667.870.731), 1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baris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pengembalian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belanja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melebihi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belanja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(Rp1.558.139)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Validitas</a:t>
                      </a:r>
                      <a:r>
                        <a:rPr lang="en-US" sz="2000" dirty="0" smtClean="0">
                          <a:latin typeface="+mn-lt"/>
                        </a:rPr>
                        <a:t> BMN (NP Minus, NB Minus)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+mn-lt"/>
                        </a:rPr>
                        <a:t>463 NBM </a:t>
                      </a:r>
                      <a:r>
                        <a:rPr lang="en-US" sz="2000" baseline="0" dirty="0" smtClean="0">
                          <a:latin typeface="+mn-lt"/>
                        </a:rPr>
                        <a:t>Intra (</a:t>
                      </a:r>
                      <a:r>
                        <a:rPr lang="en-US" sz="2000" baseline="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109.175.727), </a:t>
                      </a:r>
                      <a:r>
                        <a:rPr lang="en-US" sz="2000" baseline="0" dirty="0" smtClean="0">
                          <a:latin typeface="+mn-lt"/>
                        </a:rPr>
                        <a:t>10 NBM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Ekstra</a:t>
                      </a:r>
                      <a:r>
                        <a:rPr lang="en-US" sz="2000" baseline="0" dirty="0" smtClean="0">
                          <a:latin typeface="+mn-lt"/>
                        </a:rPr>
                        <a:t> (</a:t>
                      </a:r>
                      <a:r>
                        <a:rPr lang="en-US" sz="2000" baseline="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136.110) 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79710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5432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TK TM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+mn-lt"/>
                        </a:rPr>
                        <a:t>11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baris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nilai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absolut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6.813.537.659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432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RK RM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+mn-lt"/>
                        </a:rPr>
                        <a:t>1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baris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nilai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absolut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1.920.882.895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4320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Resiprokal</a:t>
                      </a:r>
                      <a:r>
                        <a:rPr lang="en-US" sz="2000" dirty="0" smtClean="0">
                          <a:latin typeface="+mn-lt"/>
                        </a:rPr>
                        <a:t> BLU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+mn-lt"/>
                        </a:rPr>
                        <a:t>3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baris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nilai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absolut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1.480.000.000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4320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Saldo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Satker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Inaktif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 </a:t>
                      </a:r>
                      <a:r>
                        <a:rPr lang="en-US" sz="2000" dirty="0" err="1" smtClean="0"/>
                        <a:t>baris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nilai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absolut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Rp28.172.902.458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4320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Rekon</a:t>
                      </a:r>
                      <a:r>
                        <a:rPr lang="en-US" sz="2000" dirty="0" smtClean="0">
                          <a:latin typeface="+mn-lt"/>
                        </a:rPr>
                        <a:t> SP2D </a:t>
                      </a:r>
                      <a:r>
                        <a:rPr lang="en-US" sz="2000" dirty="0" err="1" smtClean="0">
                          <a:latin typeface="+mn-lt"/>
                        </a:rPr>
                        <a:t>Belanja</a:t>
                      </a:r>
                      <a:r>
                        <a:rPr lang="en-US" sz="2000" dirty="0" smtClean="0">
                          <a:latin typeface="+mn-lt"/>
                        </a:rPr>
                        <a:t> Modal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145 </a:t>
                      </a:r>
                      <a:r>
                        <a:rPr lang="en-US" sz="2000" dirty="0" err="1" smtClean="0">
                          <a:latin typeface="+mn-lt"/>
                        </a:rPr>
                        <a:t>baris</a:t>
                      </a:r>
                      <a:r>
                        <a:rPr lang="en-US" sz="200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nilai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absolut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18.790.437.363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4320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Rekon</a:t>
                      </a:r>
                      <a:r>
                        <a:rPr lang="en-US" sz="2000" dirty="0" smtClean="0">
                          <a:latin typeface="+mn-lt"/>
                        </a:rPr>
                        <a:t> GL </a:t>
                      </a:r>
                      <a:r>
                        <a:rPr lang="en-US" sz="2000" dirty="0" err="1" smtClean="0">
                          <a:latin typeface="+mn-lt"/>
                        </a:rPr>
                        <a:t>vs</a:t>
                      </a:r>
                      <a:r>
                        <a:rPr lang="en-US" sz="2000" dirty="0" smtClean="0">
                          <a:latin typeface="+mn-lt"/>
                        </a:rPr>
                        <a:t> BMN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+mn-lt"/>
                        </a:rPr>
                        <a:t>39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baris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nilai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n-lt"/>
                        </a:rPr>
                        <a:t>netto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smtClean="0">
                          <a:latin typeface="+mn-lt"/>
                        </a:rPr>
                        <a:t>Rp</a:t>
                      </a: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30.097.785.535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1369"/>
            <a:ext cx="1687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PROFIL KUALITAS LK </a:t>
            </a:r>
            <a:r>
              <a:rPr lang="en-US" sz="3200" dirty="0" smtClean="0"/>
              <a:t>DITJEN PAUD, DIKDAS, DAN DIKMEN (Per 8 </a:t>
            </a:r>
            <a:r>
              <a:rPr lang="en-US" sz="3200" dirty="0" err="1" smtClean="0"/>
              <a:t>Februari</a:t>
            </a:r>
            <a:r>
              <a:rPr lang="en-US" sz="3200" dirty="0" smtClean="0"/>
              <a:t> 2021)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60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864358" y="-46068"/>
            <a:ext cx="1689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RINCIAN LK </a:t>
            </a:r>
            <a:r>
              <a:rPr lang="en-US" sz="3600" dirty="0" smtClean="0"/>
              <a:t>DITJEN PAUD, DIKDAS, DAN DIKMEN (Per </a:t>
            </a:r>
            <a:r>
              <a:rPr lang="en-US" sz="3600" dirty="0"/>
              <a:t>8</a:t>
            </a:r>
            <a:r>
              <a:rPr lang="en-US" sz="3600" dirty="0" smtClean="0"/>
              <a:t> </a:t>
            </a:r>
            <a:r>
              <a:rPr lang="en-US" sz="3600" dirty="0" smtClean="0"/>
              <a:t>FEBRUARI 2021)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257300"/>
            <a:ext cx="1493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hlinkClick r:id="rId2" action="ppaction://hlinkfile"/>
              </a:rPr>
              <a:t>LRA Per </a:t>
            </a:r>
            <a:r>
              <a:rPr lang="en-US" sz="4400" dirty="0" err="1" smtClean="0">
                <a:hlinkClick r:id="rId2" action="ppaction://hlinkfile"/>
              </a:rPr>
              <a:t>Akun</a:t>
            </a:r>
            <a:endParaRPr lang="en-US" sz="4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4400" dirty="0" err="1" smtClean="0">
                <a:hlinkClick r:id="rId3" action="ppaction://hlinkfile"/>
              </a:rPr>
              <a:t>Neraca</a:t>
            </a:r>
            <a:r>
              <a:rPr lang="en-US" sz="4400" dirty="0" smtClean="0">
                <a:hlinkClick r:id="rId3" action="ppaction://hlinkfile"/>
              </a:rPr>
              <a:t> </a:t>
            </a:r>
            <a:r>
              <a:rPr lang="en-US" sz="4400" dirty="0" err="1" smtClean="0">
                <a:hlinkClick r:id="rId3" action="ppaction://hlinkfile"/>
              </a:rPr>
              <a:t>Percobaan</a:t>
            </a:r>
            <a:r>
              <a:rPr lang="en-US" sz="4400" dirty="0" smtClean="0">
                <a:hlinkClick r:id="rId3" action="ppaction://hlinkfile"/>
              </a:rPr>
              <a:t> </a:t>
            </a:r>
            <a:r>
              <a:rPr lang="en-US" sz="4400" dirty="0" err="1" smtClean="0">
                <a:hlinkClick r:id="rId3" action="ppaction://hlinkfile"/>
              </a:rPr>
              <a:t>Akrual</a:t>
            </a:r>
            <a:endParaRPr lang="en-US" sz="4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4400" dirty="0" err="1" smtClean="0">
                <a:hlinkClick r:id="rId4" action="ppaction://hlinkfile"/>
              </a:rPr>
              <a:t>Laporan</a:t>
            </a:r>
            <a:r>
              <a:rPr lang="en-US" sz="4400" dirty="0" smtClean="0">
                <a:hlinkClick r:id="rId4" action="ppaction://hlinkfile"/>
              </a:rPr>
              <a:t> BMN</a:t>
            </a:r>
            <a:endParaRPr lang="en-US" sz="4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4400" dirty="0" err="1" smtClean="0">
                <a:hlinkClick r:id="rId5" action="ppaction://hlinkfile"/>
              </a:rPr>
              <a:t>Saldo</a:t>
            </a:r>
            <a:r>
              <a:rPr lang="en-US" sz="4400" dirty="0" smtClean="0">
                <a:hlinkClick r:id="rId5" action="ppaction://hlinkfile"/>
              </a:rPr>
              <a:t> </a:t>
            </a:r>
            <a:r>
              <a:rPr lang="en-US" sz="4400" dirty="0" err="1" smtClean="0">
                <a:hlinkClick r:id="rId5" action="ppaction://hlinkfile"/>
              </a:rPr>
              <a:t>Tidak</a:t>
            </a:r>
            <a:r>
              <a:rPr lang="en-US" sz="4400" dirty="0" smtClean="0">
                <a:hlinkClick r:id="rId5" action="ppaction://hlinkfile"/>
              </a:rPr>
              <a:t> Normal</a:t>
            </a:r>
            <a:endParaRPr lang="en-US" sz="4400" dirty="0" smtClean="0"/>
          </a:p>
          <a:p>
            <a:pPr marL="342900" indent="-342900">
              <a:buFont typeface="+mj-lt"/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49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86000" y="6547656"/>
            <a:ext cx="13694229" cy="2955165"/>
          </a:xfrm>
          <a:prstGeom prst="rect">
            <a:avLst/>
          </a:prstGeom>
          <a:solidFill>
            <a:srgbClr val="336799"/>
          </a:solidFill>
          <a:ln>
            <a:solidFill>
              <a:srgbClr val="336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3"/>
          <a:stretch/>
        </p:blipFill>
        <p:spPr>
          <a:xfrm>
            <a:off x="1" y="-9825"/>
            <a:ext cx="9363728" cy="3708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95" y="7976739"/>
            <a:ext cx="622685" cy="622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00110" y="8215295"/>
            <a:ext cx="39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@DJPBNKemenkeuRI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6178" y="8045000"/>
            <a:ext cx="424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DJPBN. KemenkeuRI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6178" y="7088428"/>
            <a:ext cx="685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DJPBN.KemenkeuRI</a:t>
            </a:r>
          </a:p>
          <a:p>
            <a:r>
              <a:rPr lang="id-ID" dirty="0">
                <a:solidFill>
                  <a:schemeClr val="bg1"/>
                </a:solidFill>
              </a:rPr>
              <a:t>channel/UCFzlOuEE-Fcqy7C3vbTreTw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00108" y="7196379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DJPBN.KemenkeuRI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49" y="7065200"/>
            <a:ext cx="781959" cy="7819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t="26407" r="24703" b="25826"/>
          <a:stretch/>
        </p:blipFill>
        <p:spPr>
          <a:xfrm>
            <a:off x="2932455" y="7217059"/>
            <a:ext cx="825876" cy="5863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49" y="8066447"/>
            <a:ext cx="782694" cy="782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79" y="8666048"/>
            <a:ext cx="886311" cy="88631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58331" y="8787335"/>
            <a:ext cx="424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www.djpbn.kemenkeu.go.id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583075" y="4563157"/>
            <a:ext cx="12233189" cy="933770"/>
          </a:xfrm>
        </p:spPr>
        <p:txBody>
          <a:bodyPr>
            <a:noAutofit/>
          </a:bodyPr>
          <a:lstStyle/>
          <a:p>
            <a:r>
              <a:rPr lang="id-ID" sz="1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2204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352799" y="5825208"/>
            <a:ext cx="14935200" cy="421668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799" y="1540513"/>
            <a:ext cx="14935201" cy="42445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540184" y="337649"/>
            <a:ext cx="16747817" cy="1152128"/>
          </a:xfrm>
          <a:prstGeom prst="rect">
            <a:avLst/>
          </a:prstGeom>
        </p:spPr>
        <p:txBody>
          <a:bodyPr/>
          <a:lstStyle/>
          <a:p>
            <a:pPr marL="342900" indent="-342900" defTabSz="1371600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altLang="ko-KR" sz="4800" b="1" dirty="0" err="1" smtClean="0">
                <a:solidFill>
                  <a:schemeClr val="bg1"/>
                </a:solidFill>
              </a:rPr>
              <a:t>Jadwal</a:t>
            </a:r>
            <a:r>
              <a:rPr lang="en-US" altLang="ko-KR" sz="4800" b="1" dirty="0" smtClean="0">
                <a:solidFill>
                  <a:schemeClr val="bg1"/>
                </a:solidFill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</a:rPr>
              <a:t>Penyampaian</a:t>
            </a:r>
            <a:r>
              <a:rPr lang="en-US" altLang="ko-KR" sz="4800" b="1" dirty="0" smtClean="0">
                <a:solidFill>
                  <a:schemeClr val="bg1"/>
                </a:solidFill>
              </a:rPr>
              <a:t> LKKL </a:t>
            </a:r>
            <a:r>
              <a:rPr lang="en-US" altLang="ko-KR" sz="4800" b="1" dirty="0" err="1" smtClean="0">
                <a:solidFill>
                  <a:schemeClr val="bg1"/>
                </a:solidFill>
              </a:rPr>
              <a:t>Tahun</a:t>
            </a:r>
            <a:r>
              <a:rPr lang="en-US" altLang="ko-KR" sz="4800" b="1" dirty="0" smtClean="0">
                <a:solidFill>
                  <a:schemeClr val="bg1"/>
                </a:solidFill>
              </a:rPr>
              <a:t> 2020 </a:t>
            </a:r>
            <a:r>
              <a:rPr lang="en-US" altLang="ko-KR" sz="4800" b="1" i="1" dirty="0" smtClean="0">
                <a:solidFill>
                  <a:schemeClr val="bg1"/>
                </a:solidFill>
              </a:rPr>
              <a:t>(Unaudited)</a:t>
            </a:r>
            <a:endParaRPr lang="en-US" altLang="ko-KR" sz="4800" b="1" i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0" y="4038600"/>
            <a:ext cx="2854244" cy="410838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52800" y="3568230"/>
            <a:ext cx="14935199" cy="3099272"/>
            <a:chOff x="3352800" y="4125674"/>
            <a:chExt cx="8836524" cy="1847258"/>
          </a:xfrm>
        </p:grpSpPr>
        <p:grpSp>
          <p:nvGrpSpPr>
            <p:cNvPr id="6" name="Google Shape;499;p23"/>
            <p:cNvGrpSpPr/>
            <p:nvPr/>
          </p:nvGrpSpPr>
          <p:grpSpPr>
            <a:xfrm>
              <a:off x="3352800" y="4914900"/>
              <a:ext cx="8836524" cy="1058032"/>
              <a:chOff x="0" y="3354801"/>
              <a:chExt cx="8836524" cy="1058032"/>
            </a:xfrm>
          </p:grpSpPr>
          <p:sp>
            <p:nvSpPr>
              <p:cNvPr id="7" name="Google Shape;500;p23"/>
              <p:cNvSpPr/>
              <p:nvPr/>
            </p:nvSpPr>
            <p:spPr>
              <a:xfrm>
                <a:off x="0" y="3483450"/>
                <a:ext cx="8836524" cy="801090"/>
              </a:xfrm>
              <a:custGeom>
                <a:avLst/>
                <a:gdLst/>
                <a:ahLst/>
                <a:cxnLst/>
                <a:rect l="l" t="t" r="r" b="b"/>
                <a:pathLst>
                  <a:path w="273547" h="35267" extrusionOk="0">
                    <a:moveTo>
                      <a:pt x="1" y="1"/>
                    </a:moveTo>
                    <a:lnTo>
                      <a:pt x="1" y="35267"/>
                    </a:lnTo>
                    <a:lnTo>
                      <a:pt x="258962" y="35267"/>
                    </a:lnTo>
                    <a:lnTo>
                      <a:pt x="273547" y="17598"/>
                    </a:lnTo>
                    <a:lnTo>
                      <a:pt x="258962" y="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01;p23"/>
              <p:cNvSpPr/>
              <p:nvPr/>
            </p:nvSpPr>
            <p:spPr>
              <a:xfrm>
                <a:off x="1480" y="3354801"/>
                <a:ext cx="8372323" cy="98409"/>
              </a:xfrm>
              <a:custGeom>
                <a:avLst/>
                <a:gdLst/>
                <a:ahLst/>
                <a:cxnLst/>
                <a:rect l="l" t="t" r="r" b="b"/>
                <a:pathLst>
                  <a:path w="259177" h="3192" extrusionOk="0">
                    <a:moveTo>
                      <a:pt x="1" y="0"/>
                    </a:moveTo>
                    <a:lnTo>
                      <a:pt x="1" y="3191"/>
                    </a:lnTo>
                    <a:lnTo>
                      <a:pt x="259176" y="3191"/>
                    </a:lnTo>
                    <a:lnTo>
                      <a:pt x="259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02;p23"/>
              <p:cNvSpPr/>
              <p:nvPr/>
            </p:nvSpPr>
            <p:spPr>
              <a:xfrm>
                <a:off x="1480" y="4314794"/>
                <a:ext cx="8372323" cy="98039"/>
              </a:xfrm>
              <a:custGeom>
                <a:avLst/>
                <a:gdLst/>
                <a:ahLst/>
                <a:cxnLst/>
                <a:rect l="l" t="t" r="r" b="b"/>
                <a:pathLst>
                  <a:path w="259177" h="3180" extrusionOk="0">
                    <a:moveTo>
                      <a:pt x="1" y="1"/>
                    </a:moveTo>
                    <a:lnTo>
                      <a:pt x="1" y="3180"/>
                    </a:lnTo>
                    <a:lnTo>
                      <a:pt x="259176" y="3180"/>
                    </a:lnTo>
                    <a:lnTo>
                      <a:pt x="259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" name="Google Shape;503;p23"/>
              <p:cNvGrpSpPr/>
              <p:nvPr/>
            </p:nvGrpSpPr>
            <p:grpSpPr>
              <a:xfrm>
                <a:off x="346902" y="3857188"/>
                <a:ext cx="7740127" cy="53613"/>
                <a:chOff x="346902" y="3236710"/>
                <a:chExt cx="7740127" cy="53613"/>
              </a:xfrm>
            </p:grpSpPr>
            <p:sp>
              <p:nvSpPr>
                <p:cNvPr id="14" name="Google Shape;504;p23"/>
                <p:cNvSpPr/>
                <p:nvPr/>
              </p:nvSpPr>
              <p:spPr>
                <a:xfrm>
                  <a:off x="3300753" y="3236710"/>
                  <a:ext cx="355347" cy="5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6" h="1739" extrusionOk="0">
                      <a:moveTo>
                        <a:pt x="0" y="0"/>
                      </a:moveTo>
                      <a:lnTo>
                        <a:pt x="0" y="1739"/>
                      </a:lnTo>
                      <a:lnTo>
                        <a:pt x="11526" y="1739"/>
                      </a:lnTo>
                      <a:lnTo>
                        <a:pt x="115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505;p23"/>
                <p:cNvSpPr/>
                <p:nvPr/>
              </p:nvSpPr>
              <p:spPr>
                <a:xfrm>
                  <a:off x="4039293" y="3236710"/>
                  <a:ext cx="354977" cy="5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4" h="1739" extrusionOk="0">
                      <a:moveTo>
                        <a:pt x="1" y="0"/>
                      </a:moveTo>
                      <a:lnTo>
                        <a:pt x="1" y="1739"/>
                      </a:lnTo>
                      <a:lnTo>
                        <a:pt x="11514" y="1739"/>
                      </a:lnTo>
                      <a:lnTo>
                        <a:pt x="115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506;p23"/>
                <p:cNvSpPr/>
                <p:nvPr/>
              </p:nvSpPr>
              <p:spPr>
                <a:xfrm>
                  <a:off x="4777863" y="3236710"/>
                  <a:ext cx="354977" cy="5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4" h="1739" extrusionOk="0">
                      <a:moveTo>
                        <a:pt x="0" y="0"/>
                      </a:moveTo>
                      <a:lnTo>
                        <a:pt x="0" y="1739"/>
                      </a:lnTo>
                      <a:lnTo>
                        <a:pt x="11513" y="1739"/>
                      </a:lnTo>
                      <a:lnTo>
                        <a:pt x="115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507;p23"/>
                <p:cNvSpPr/>
                <p:nvPr/>
              </p:nvSpPr>
              <p:spPr>
                <a:xfrm>
                  <a:off x="5516403" y="3236710"/>
                  <a:ext cx="354977" cy="5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4" h="1739" extrusionOk="0">
                      <a:moveTo>
                        <a:pt x="0" y="0"/>
                      </a:moveTo>
                      <a:lnTo>
                        <a:pt x="0" y="1739"/>
                      </a:lnTo>
                      <a:lnTo>
                        <a:pt x="11514" y="1739"/>
                      </a:lnTo>
                      <a:lnTo>
                        <a:pt x="115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508;p23"/>
                <p:cNvSpPr/>
                <p:nvPr/>
              </p:nvSpPr>
              <p:spPr>
                <a:xfrm>
                  <a:off x="6254943" y="3236710"/>
                  <a:ext cx="355007" cy="5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5" h="1739" extrusionOk="0">
                      <a:moveTo>
                        <a:pt x="1" y="0"/>
                      </a:moveTo>
                      <a:lnTo>
                        <a:pt x="1" y="1739"/>
                      </a:lnTo>
                      <a:lnTo>
                        <a:pt x="11514" y="1739"/>
                      </a:lnTo>
                      <a:lnTo>
                        <a:pt x="115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509;p23"/>
                <p:cNvSpPr/>
                <p:nvPr/>
              </p:nvSpPr>
              <p:spPr>
                <a:xfrm>
                  <a:off x="6993513" y="3236710"/>
                  <a:ext cx="354977" cy="5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4" h="1739" extrusionOk="0">
                      <a:moveTo>
                        <a:pt x="0" y="0"/>
                      </a:moveTo>
                      <a:lnTo>
                        <a:pt x="0" y="1739"/>
                      </a:lnTo>
                      <a:lnTo>
                        <a:pt x="11514" y="1739"/>
                      </a:lnTo>
                      <a:lnTo>
                        <a:pt x="115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510;p23"/>
                <p:cNvSpPr/>
                <p:nvPr/>
              </p:nvSpPr>
              <p:spPr>
                <a:xfrm>
                  <a:off x="7732053" y="3236710"/>
                  <a:ext cx="354977" cy="5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4" h="1739" extrusionOk="0">
                      <a:moveTo>
                        <a:pt x="1" y="0"/>
                      </a:moveTo>
                      <a:lnTo>
                        <a:pt x="1" y="1739"/>
                      </a:lnTo>
                      <a:lnTo>
                        <a:pt x="11514" y="1739"/>
                      </a:lnTo>
                      <a:lnTo>
                        <a:pt x="115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511;p23"/>
                <p:cNvSpPr/>
                <p:nvPr/>
              </p:nvSpPr>
              <p:spPr>
                <a:xfrm>
                  <a:off x="346902" y="3236710"/>
                  <a:ext cx="355007" cy="5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5" h="1739" extrusionOk="0">
                      <a:moveTo>
                        <a:pt x="1" y="0"/>
                      </a:moveTo>
                      <a:lnTo>
                        <a:pt x="1" y="1739"/>
                      </a:lnTo>
                      <a:lnTo>
                        <a:pt x="11514" y="1739"/>
                      </a:lnTo>
                      <a:lnTo>
                        <a:pt x="115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512;p23"/>
                <p:cNvSpPr/>
                <p:nvPr/>
              </p:nvSpPr>
              <p:spPr>
                <a:xfrm>
                  <a:off x="1085103" y="3236710"/>
                  <a:ext cx="355347" cy="5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6" h="1739" extrusionOk="0">
                      <a:moveTo>
                        <a:pt x="0" y="0"/>
                      </a:moveTo>
                      <a:lnTo>
                        <a:pt x="0" y="1739"/>
                      </a:lnTo>
                      <a:lnTo>
                        <a:pt x="11525" y="1739"/>
                      </a:lnTo>
                      <a:lnTo>
                        <a:pt x="11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513;p23"/>
                <p:cNvSpPr/>
                <p:nvPr/>
              </p:nvSpPr>
              <p:spPr>
                <a:xfrm>
                  <a:off x="1823643" y="3236710"/>
                  <a:ext cx="355347" cy="5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6" h="1739" extrusionOk="0">
                      <a:moveTo>
                        <a:pt x="1" y="0"/>
                      </a:moveTo>
                      <a:lnTo>
                        <a:pt x="1" y="1739"/>
                      </a:lnTo>
                      <a:lnTo>
                        <a:pt x="11526" y="1739"/>
                      </a:lnTo>
                      <a:lnTo>
                        <a:pt x="115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514;p23"/>
                <p:cNvSpPr/>
                <p:nvPr/>
              </p:nvSpPr>
              <p:spPr>
                <a:xfrm>
                  <a:off x="2562183" y="3236710"/>
                  <a:ext cx="355377" cy="5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7" h="1739" extrusionOk="0">
                      <a:moveTo>
                        <a:pt x="1" y="0"/>
                      </a:moveTo>
                      <a:lnTo>
                        <a:pt x="1" y="1739"/>
                      </a:lnTo>
                      <a:lnTo>
                        <a:pt x="11526" y="1739"/>
                      </a:lnTo>
                      <a:lnTo>
                        <a:pt x="115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" name="Google Shape;516;p23"/>
            <p:cNvSpPr/>
            <p:nvPr/>
          </p:nvSpPr>
          <p:spPr>
            <a:xfrm>
              <a:off x="5832437" y="4125674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23" y="1"/>
                  </a:moveTo>
                  <a:cubicBezTo>
                    <a:pt x="4394" y="1"/>
                    <a:pt x="0" y="4394"/>
                    <a:pt x="0" y="9823"/>
                  </a:cubicBezTo>
                  <a:cubicBezTo>
                    <a:pt x="0" y="14598"/>
                    <a:pt x="3393" y="18610"/>
                    <a:pt x="7906" y="19503"/>
                  </a:cubicBezTo>
                  <a:lnTo>
                    <a:pt x="9394" y="33172"/>
                  </a:lnTo>
                  <a:lnTo>
                    <a:pt x="10251" y="33172"/>
                  </a:lnTo>
                  <a:lnTo>
                    <a:pt x="11752" y="19503"/>
                  </a:lnTo>
                  <a:cubicBezTo>
                    <a:pt x="16252" y="18610"/>
                    <a:pt x="19657" y="14598"/>
                    <a:pt x="19657" y="9823"/>
                  </a:cubicBezTo>
                  <a:cubicBezTo>
                    <a:pt x="19657" y="4394"/>
                    <a:pt x="15252" y="1"/>
                    <a:pt x="9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137150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40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" name="Google Shape;520;p23"/>
            <p:cNvSpPr/>
            <p:nvPr/>
          </p:nvSpPr>
          <p:spPr>
            <a:xfrm>
              <a:off x="7951400" y="4125674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35" y="1"/>
                  </a:moveTo>
                  <a:cubicBezTo>
                    <a:pt x="4406" y="1"/>
                    <a:pt x="1" y="4394"/>
                    <a:pt x="1" y="9823"/>
                  </a:cubicBezTo>
                  <a:cubicBezTo>
                    <a:pt x="1" y="14598"/>
                    <a:pt x="3406" y="18610"/>
                    <a:pt x="7906" y="19503"/>
                  </a:cubicBezTo>
                  <a:lnTo>
                    <a:pt x="9407" y="33172"/>
                  </a:lnTo>
                  <a:lnTo>
                    <a:pt x="10264" y="33172"/>
                  </a:lnTo>
                  <a:lnTo>
                    <a:pt x="11752" y="19503"/>
                  </a:lnTo>
                  <a:cubicBezTo>
                    <a:pt x="16265" y="18610"/>
                    <a:pt x="19658" y="14598"/>
                    <a:pt x="19658" y="9823"/>
                  </a:cubicBezTo>
                  <a:cubicBezTo>
                    <a:pt x="19658" y="4394"/>
                    <a:pt x="15265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137150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40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" name="Google Shape;524;p23"/>
            <p:cNvSpPr/>
            <p:nvPr/>
          </p:nvSpPr>
          <p:spPr>
            <a:xfrm>
              <a:off x="10205615" y="4125674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35" y="1"/>
                  </a:moveTo>
                  <a:cubicBezTo>
                    <a:pt x="4406" y="1"/>
                    <a:pt x="0" y="4394"/>
                    <a:pt x="0" y="9823"/>
                  </a:cubicBezTo>
                  <a:cubicBezTo>
                    <a:pt x="0" y="14598"/>
                    <a:pt x="3393" y="18610"/>
                    <a:pt x="7906" y="19503"/>
                  </a:cubicBezTo>
                  <a:lnTo>
                    <a:pt x="9406" y="33172"/>
                  </a:lnTo>
                  <a:lnTo>
                    <a:pt x="10251" y="33172"/>
                  </a:lnTo>
                  <a:lnTo>
                    <a:pt x="11752" y="19503"/>
                  </a:lnTo>
                  <a:cubicBezTo>
                    <a:pt x="16264" y="18610"/>
                    <a:pt x="19657" y="14598"/>
                    <a:pt x="19657" y="9823"/>
                  </a:cubicBezTo>
                  <a:cubicBezTo>
                    <a:pt x="19657" y="4394"/>
                    <a:pt x="15252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137150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40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" name="Google Shape;528;p23"/>
            <p:cNvSpPr/>
            <p:nvPr/>
          </p:nvSpPr>
          <p:spPr>
            <a:xfrm>
              <a:off x="4087560" y="4128337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35" y="1"/>
                  </a:moveTo>
                  <a:cubicBezTo>
                    <a:pt x="4406" y="1"/>
                    <a:pt x="1" y="4394"/>
                    <a:pt x="1" y="9823"/>
                  </a:cubicBezTo>
                  <a:cubicBezTo>
                    <a:pt x="1" y="14598"/>
                    <a:pt x="3394" y="18610"/>
                    <a:pt x="7906" y="19503"/>
                  </a:cubicBezTo>
                  <a:lnTo>
                    <a:pt x="9407" y="33172"/>
                  </a:lnTo>
                  <a:lnTo>
                    <a:pt x="10252" y="33172"/>
                  </a:lnTo>
                  <a:lnTo>
                    <a:pt x="11752" y="19503"/>
                  </a:lnTo>
                  <a:cubicBezTo>
                    <a:pt x="16265" y="18610"/>
                    <a:pt x="19658" y="14598"/>
                    <a:pt x="19658" y="9823"/>
                  </a:cubicBezTo>
                  <a:cubicBezTo>
                    <a:pt x="19658" y="4394"/>
                    <a:pt x="15253" y="1"/>
                    <a:pt x="9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137150" rIns="91425" bIns="91425" anchor="t" anchorCtr="0">
              <a:noAutofit/>
            </a:bodyPr>
            <a:lstStyle/>
            <a:p>
              <a:pPr lvl="0" algn="ctr"/>
              <a:r>
                <a:rPr lang="en" sz="40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523558" y="1554906"/>
            <a:ext cx="582300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200" b="1" dirty="0"/>
              <a:t>K/L</a:t>
            </a:r>
            <a:r>
              <a:rPr lang="id-ID" sz="3200" b="1" dirty="0"/>
              <a:t> </a:t>
            </a:r>
            <a:r>
              <a:rPr lang="en-US" sz="3200" b="1" dirty="0" err="1" smtClean="0"/>
              <a:t>sampai</a:t>
            </a:r>
            <a:r>
              <a:rPr lang="en-US" sz="3200" b="1" dirty="0" smtClean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smtClean="0"/>
              <a:t>10</a:t>
            </a:r>
            <a:r>
              <a:rPr lang="id-ID" sz="3200" b="1" dirty="0" smtClean="0"/>
              <a:t> </a:t>
            </a:r>
            <a:r>
              <a:rPr lang="en-US" sz="3200" b="1" dirty="0" err="1"/>
              <a:t>satker</a:t>
            </a:r>
            <a:endParaRPr lang="en-US" sz="3600" b="1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18752" y="9348853"/>
            <a:ext cx="466243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200" b="1" dirty="0"/>
              <a:t>K/L</a:t>
            </a:r>
            <a:r>
              <a:rPr lang="id-ID" sz="3200" b="1" dirty="0"/>
              <a:t> </a:t>
            </a:r>
            <a:r>
              <a:rPr lang="id-ID" sz="3200" b="1" dirty="0" smtClean="0"/>
              <a:t>lebih </a:t>
            </a:r>
            <a:r>
              <a:rPr lang="id-ID" sz="3200" b="1" dirty="0"/>
              <a:t>dari </a:t>
            </a:r>
            <a:r>
              <a:rPr lang="en-US" sz="3200" b="1" dirty="0" smtClean="0"/>
              <a:t>10 </a:t>
            </a:r>
            <a:r>
              <a:rPr lang="en-US" sz="3200" b="1" dirty="0" err="1"/>
              <a:t>satker</a:t>
            </a:r>
            <a:endParaRPr lang="en-US" sz="3600" b="1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528;p23"/>
          <p:cNvSpPr/>
          <p:nvPr/>
        </p:nvSpPr>
        <p:spPr>
          <a:xfrm rot="10800000">
            <a:off x="4594668" y="6221381"/>
            <a:ext cx="1024336" cy="1715842"/>
          </a:xfrm>
          <a:custGeom>
            <a:avLst/>
            <a:gdLst/>
            <a:ahLst/>
            <a:cxnLst/>
            <a:rect l="l" t="t" r="r" b="b"/>
            <a:pathLst>
              <a:path w="19658" h="33172" extrusionOk="0">
                <a:moveTo>
                  <a:pt x="9835" y="1"/>
                </a:moveTo>
                <a:cubicBezTo>
                  <a:pt x="4406" y="1"/>
                  <a:pt x="1" y="4394"/>
                  <a:pt x="1" y="9823"/>
                </a:cubicBezTo>
                <a:cubicBezTo>
                  <a:pt x="1" y="14598"/>
                  <a:pt x="3394" y="18610"/>
                  <a:pt x="7906" y="19503"/>
                </a:cubicBezTo>
                <a:lnTo>
                  <a:pt x="9407" y="33172"/>
                </a:lnTo>
                <a:lnTo>
                  <a:pt x="10252" y="33172"/>
                </a:lnTo>
                <a:lnTo>
                  <a:pt x="11752" y="19503"/>
                </a:lnTo>
                <a:cubicBezTo>
                  <a:pt x="16265" y="18610"/>
                  <a:pt x="19658" y="14598"/>
                  <a:pt x="19658" y="9823"/>
                </a:cubicBezTo>
                <a:cubicBezTo>
                  <a:pt x="19658" y="4394"/>
                  <a:pt x="15253" y="1"/>
                  <a:pt x="9835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1371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47603" y="710383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40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</a:p>
        </p:txBody>
      </p:sp>
      <p:sp>
        <p:nvSpPr>
          <p:cNvPr id="45" name="Google Shape;528;p23"/>
          <p:cNvSpPr/>
          <p:nvPr/>
        </p:nvSpPr>
        <p:spPr>
          <a:xfrm rot="10800000">
            <a:off x="8077200" y="6206280"/>
            <a:ext cx="1024336" cy="1715842"/>
          </a:xfrm>
          <a:custGeom>
            <a:avLst/>
            <a:gdLst/>
            <a:ahLst/>
            <a:cxnLst/>
            <a:rect l="l" t="t" r="r" b="b"/>
            <a:pathLst>
              <a:path w="19658" h="33172" extrusionOk="0">
                <a:moveTo>
                  <a:pt x="9835" y="1"/>
                </a:moveTo>
                <a:cubicBezTo>
                  <a:pt x="4406" y="1"/>
                  <a:pt x="1" y="4394"/>
                  <a:pt x="1" y="9823"/>
                </a:cubicBezTo>
                <a:cubicBezTo>
                  <a:pt x="1" y="14598"/>
                  <a:pt x="3394" y="18610"/>
                  <a:pt x="7906" y="19503"/>
                </a:cubicBezTo>
                <a:lnTo>
                  <a:pt x="9407" y="33172"/>
                </a:lnTo>
                <a:lnTo>
                  <a:pt x="10252" y="33172"/>
                </a:lnTo>
                <a:lnTo>
                  <a:pt x="11752" y="19503"/>
                </a:lnTo>
                <a:cubicBezTo>
                  <a:pt x="16265" y="18610"/>
                  <a:pt x="19658" y="14598"/>
                  <a:pt x="19658" y="9823"/>
                </a:cubicBezTo>
                <a:cubicBezTo>
                  <a:pt x="19658" y="4394"/>
                  <a:pt x="15253" y="1"/>
                  <a:pt x="9835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1371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6" name="Google Shape;528;p23"/>
          <p:cNvSpPr/>
          <p:nvPr/>
        </p:nvSpPr>
        <p:spPr>
          <a:xfrm rot="10800000">
            <a:off x="12279393" y="6221382"/>
            <a:ext cx="1024336" cy="1715842"/>
          </a:xfrm>
          <a:custGeom>
            <a:avLst/>
            <a:gdLst/>
            <a:ahLst/>
            <a:cxnLst/>
            <a:rect l="l" t="t" r="r" b="b"/>
            <a:pathLst>
              <a:path w="19658" h="33172" extrusionOk="0">
                <a:moveTo>
                  <a:pt x="9835" y="1"/>
                </a:moveTo>
                <a:cubicBezTo>
                  <a:pt x="4406" y="1"/>
                  <a:pt x="1" y="4394"/>
                  <a:pt x="1" y="9823"/>
                </a:cubicBezTo>
                <a:cubicBezTo>
                  <a:pt x="1" y="14598"/>
                  <a:pt x="3394" y="18610"/>
                  <a:pt x="7906" y="19503"/>
                </a:cubicBezTo>
                <a:lnTo>
                  <a:pt x="9407" y="33172"/>
                </a:lnTo>
                <a:lnTo>
                  <a:pt x="10252" y="33172"/>
                </a:lnTo>
                <a:lnTo>
                  <a:pt x="11752" y="19503"/>
                </a:lnTo>
                <a:cubicBezTo>
                  <a:pt x="16265" y="18610"/>
                  <a:pt x="19658" y="14598"/>
                  <a:pt x="19658" y="9823"/>
                </a:cubicBezTo>
                <a:cubicBezTo>
                  <a:pt x="19658" y="4394"/>
                  <a:pt x="15253" y="1"/>
                  <a:pt x="9835" y="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1371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7" name="Google Shape;528;p23"/>
          <p:cNvSpPr/>
          <p:nvPr/>
        </p:nvSpPr>
        <p:spPr>
          <a:xfrm rot="10800000">
            <a:off x="16120119" y="6206280"/>
            <a:ext cx="1024336" cy="1715842"/>
          </a:xfrm>
          <a:custGeom>
            <a:avLst/>
            <a:gdLst/>
            <a:ahLst/>
            <a:cxnLst/>
            <a:rect l="l" t="t" r="r" b="b"/>
            <a:pathLst>
              <a:path w="19658" h="33172" extrusionOk="0">
                <a:moveTo>
                  <a:pt x="9835" y="1"/>
                </a:moveTo>
                <a:cubicBezTo>
                  <a:pt x="4406" y="1"/>
                  <a:pt x="1" y="4394"/>
                  <a:pt x="1" y="9823"/>
                </a:cubicBezTo>
                <a:cubicBezTo>
                  <a:pt x="1" y="14598"/>
                  <a:pt x="3394" y="18610"/>
                  <a:pt x="7906" y="19503"/>
                </a:cubicBezTo>
                <a:lnTo>
                  <a:pt x="9407" y="33172"/>
                </a:lnTo>
                <a:lnTo>
                  <a:pt x="10252" y="33172"/>
                </a:lnTo>
                <a:lnTo>
                  <a:pt x="11752" y="19503"/>
                </a:lnTo>
                <a:cubicBezTo>
                  <a:pt x="16265" y="18610"/>
                  <a:pt x="19658" y="14598"/>
                  <a:pt x="19658" y="9823"/>
                </a:cubicBezTo>
                <a:cubicBezTo>
                  <a:pt x="19658" y="4394"/>
                  <a:pt x="15253" y="1"/>
                  <a:pt x="9835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1371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54367" y="703609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400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lang="en" sz="400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556560" y="707930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400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lang="en" sz="400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397287" y="706420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400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lang="en" sz="400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66367" y="2524329"/>
            <a:ext cx="108093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id-ID" sz="2000" b="1" dirty="0"/>
              <a:t>UAKPA</a:t>
            </a:r>
            <a:endParaRPr lang="en-US" sz="2400" b="1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54662" y="2498043"/>
            <a:ext cx="139352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id-ID" sz="2000" b="1" dirty="0"/>
              <a:t>UAPPA-W</a:t>
            </a:r>
            <a:endParaRPr lang="en-US" sz="2400" b="1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933995" y="2476500"/>
            <a:ext cx="146565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id-ID" sz="2000" b="1" dirty="0"/>
              <a:t>UAPPA-E1</a:t>
            </a:r>
            <a:endParaRPr lang="en-US" sz="2400" b="1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999874" y="2519031"/>
            <a:ext cx="89498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id-ID" sz="2000" b="1" dirty="0"/>
              <a:t>UAPA</a:t>
            </a:r>
            <a:endParaRPr lang="en-US" sz="2400" b="1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38066" y="7971464"/>
            <a:ext cx="108093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id-ID" sz="2000" b="1" dirty="0"/>
              <a:t>UAKPA</a:t>
            </a:r>
            <a:endParaRPr lang="en-US" sz="2400" b="1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892605" y="7983574"/>
            <a:ext cx="139352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id-ID" sz="2000" b="1" dirty="0"/>
              <a:t>UAPPA-W</a:t>
            </a:r>
            <a:endParaRPr lang="en-US" sz="2400" b="1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2058731" y="7937224"/>
            <a:ext cx="146565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id-ID" sz="2000" b="1" dirty="0"/>
              <a:t>UAPPA-E1</a:t>
            </a:r>
            <a:endParaRPr lang="en-US" sz="2400" b="1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184792" y="7944662"/>
            <a:ext cx="89498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id-ID" sz="2000" b="1" dirty="0"/>
              <a:t>UAPA</a:t>
            </a:r>
            <a:endParaRPr lang="en-US" sz="2400" b="1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66878" y="2861511"/>
            <a:ext cx="2023311" cy="416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dirty="0"/>
              <a:t>25</a:t>
            </a:r>
            <a:r>
              <a:rPr lang="id-ID" sz="2000" dirty="0"/>
              <a:t> Jan</a:t>
            </a:r>
            <a:r>
              <a:rPr lang="en-US" sz="2000" dirty="0" err="1"/>
              <a:t>uari</a:t>
            </a:r>
            <a:r>
              <a:rPr lang="id-ID" sz="2000" dirty="0"/>
              <a:t> 20</a:t>
            </a:r>
            <a:r>
              <a:rPr lang="en-US" sz="2000" dirty="0"/>
              <a:t>21</a:t>
            </a: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54194" y="2857827"/>
            <a:ext cx="1994457" cy="416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dirty="0"/>
              <a:t>1 </a:t>
            </a:r>
            <a:r>
              <a:rPr lang="en-US" sz="2000" dirty="0" err="1"/>
              <a:t>Februari</a:t>
            </a:r>
            <a:r>
              <a:rPr lang="id-ID" sz="2000" dirty="0"/>
              <a:t> 20</a:t>
            </a:r>
            <a:r>
              <a:rPr lang="en-US" sz="2000" dirty="0"/>
              <a:t>21</a:t>
            </a: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567655" y="2857827"/>
            <a:ext cx="2137125" cy="416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dirty="0"/>
              <a:t>10</a:t>
            </a:r>
            <a:r>
              <a:rPr lang="id-ID" sz="2000" dirty="0"/>
              <a:t> Feb</a:t>
            </a:r>
            <a:r>
              <a:rPr lang="en-US" sz="2000" dirty="0" err="1"/>
              <a:t>ruari</a:t>
            </a:r>
            <a:r>
              <a:rPr lang="id-ID" sz="2000" dirty="0"/>
              <a:t> 20</a:t>
            </a:r>
            <a:r>
              <a:rPr lang="en-US" sz="2000" dirty="0"/>
              <a:t>21</a:t>
            </a: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357947" y="2857827"/>
            <a:ext cx="2137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19</a:t>
            </a:r>
            <a:r>
              <a:rPr lang="id-ID" sz="2000" dirty="0"/>
              <a:t> Feb</a:t>
            </a:r>
            <a:r>
              <a:rPr lang="en-US" sz="2000" dirty="0" err="1"/>
              <a:t>ruari</a:t>
            </a:r>
            <a:r>
              <a:rPr lang="id-ID" sz="2000" dirty="0"/>
              <a:t> 20</a:t>
            </a:r>
            <a:r>
              <a:rPr lang="en-US" sz="2000" dirty="0" smtClean="0"/>
              <a:t>21</a:t>
            </a:r>
          </a:p>
          <a:p>
            <a:pPr algn="ctr"/>
            <a:r>
              <a:rPr lang="en-US" sz="2000" dirty="0" smtClean="0"/>
              <a:t>(jam </a:t>
            </a:r>
            <a:r>
              <a:rPr lang="en-US" sz="2000" dirty="0" err="1" smtClean="0"/>
              <a:t>kerja</a:t>
            </a:r>
            <a:r>
              <a:rPr lang="en-US" sz="2000" dirty="0" smtClean="0"/>
              <a:t>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069310" y="8283626"/>
            <a:ext cx="2023311" cy="416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dirty="0"/>
              <a:t>25</a:t>
            </a:r>
            <a:r>
              <a:rPr lang="id-ID" sz="2000" dirty="0"/>
              <a:t> Jan</a:t>
            </a:r>
            <a:r>
              <a:rPr lang="en-US" sz="2000" dirty="0" err="1"/>
              <a:t>uari</a:t>
            </a:r>
            <a:r>
              <a:rPr lang="id-ID" sz="2000" dirty="0"/>
              <a:t> 20</a:t>
            </a:r>
            <a:r>
              <a:rPr lang="en-US" sz="2000" dirty="0"/>
              <a:t>21</a:t>
            </a: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592137" y="8281292"/>
            <a:ext cx="199445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dirty="0" smtClean="0"/>
              <a:t>5 </a:t>
            </a:r>
            <a:r>
              <a:rPr lang="en-US" sz="2000" dirty="0" err="1"/>
              <a:t>Februari</a:t>
            </a:r>
            <a:r>
              <a:rPr lang="id-ID" sz="2000" dirty="0"/>
              <a:t> 20</a:t>
            </a:r>
            <a:r>
              <a:rPr lang="en-US" sz="2000" dirty="0"/>
              <a:t>21</a:t>
            </a: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720269" y="8281292"/>
            <a:ext cx="213712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dirty="0" smtClean="0"/>
              <a:t>17</a:t>
            </a:r>
            <a:r>
              <a:rPr lang="id-ID" sz="2000" dirty="0" smtClean="0"/>
              <a:t> </a:t>
            </a:r>
            <a:r>
              <a:rPr lang="id-ID" sz="2000" dirty="0"/>
              <a:t>Feb</a:t>
            </a:r>
            <a:r>
              <a:rPr lang="en-US" sz="2000" dirty="0" err="1"/>
              <a:t>ruari</a:t>
            </a:r>
            <a:r>
              <a:rPr lang="id-ID" sz="2000" dirty="0"/>
              <a:t> 20</a:t>
            </a:r>
            <a:r>
              <a:rPr lang="en-US" sz="2000" dirty="0"/>
              <a:t>21</a:t>
            </a: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377617" y="8258938"/>
            <a:ext cx="2234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28</a:t>
            </a:r>
            <a:r>
              <a:rPr lang="id-ID" sz="2000" dirty="0" smtClean="0"/>
              <a:t> </a:t>
            </a:r>
            <a:r>
              <a:rPr lang="id-ID" sz="2000" dirty="0"/>
              <a:t>Feb</a:t>
            </a:r>
            <a:r>
              <a:rPr lang="en-US" sz="2000" dirty="0" err="1"/>
              <a:t>ruari</a:t>
            </a:r>
            <a:r>
              <a:rPr lang="id-ID" sz="2000" dirty="0"/>
              <a:t> 20</a:t>
            </a:r>
            <a:r>
              <a:rPr lang="en-US" sz="2000" dirty="0" smtClean="0"/>
              <a:t>21</a:t>
            </a:r>
          </a:p>
          <a:p>
            <a:pPr algn="ctr"/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pukul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17.00 WIB)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39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</p:spPr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</a:rPr>
              <a:t>9</a:t>
            </a:r>
            <a:endParaRPr lang="id-ID" sz="3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313" y="71273"/>
            <a:ext cx="13729203" cy="78615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06422" y="-186771"/>
            <a:ext cx="13706130" cy="1290810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Persiapan</a:t>
            </a:r>
            <a:r>
              <a:rPr lang="en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Penyusunan</a:t>
            </a:r>
            <a:r>
              <a:rPr lang="en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Laporan</a:t>
            </a:r>
            <a:r>
              <a:rPr lang="en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Keuangan</a:t>
            </a:r>
            <a:r>
              <a:rPr lang="en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 2020 (1)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Aplikasi BAS MOBILE – (Android Aplikasi) — AppA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95" y="1283757"/>
            <a:ext cx="1288707" cy="177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254816" y="2503815"/>
            <a:ext cx="8382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8288" lvl="2" indent="-428625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Pemutakhiran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Kodefikasi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Segmen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Akun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Bagan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Akun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Standar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khususnya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akun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khusus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COVID-19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kebutuhan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identifikasi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pengungkapan</a:t>
            </a:r>
            <a:endParaRPr lang="id-ID" sz="24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93548" y="1087725"/>
            <a:ext cx="8382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9663" lvl="2" algn="just"/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Pemutakhiran</a:t>
            </a: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BAS</a:t>
            </a:r>
            <a:r>
              <a:rPr lang="id-ID" sz="36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dan</a:t>
            </a:r>
            <a:endParaRPr lang="en-US" sz="3600" b="1" dirty="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09663" lvl="2" algn="just"/>
            <a:r>
              <a:rPr lang="id-ID" sz="3600" b="1" i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Tagging </a:t>
            </a: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id-ID" sz="36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kun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2715" y="1836485"/>
            <a:ext cx="689306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8288" lvl="2" indent="-4286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Panduan Teknis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Anggaran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Akuntansi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Pusat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Edisi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28 </a:t>
            </a:r>
          </a:p>
          <a:p>
            <a:pPr marL="1109663" lvl="2"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mengatur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anggaran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akuntansi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pelaporan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keuangan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rangka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penanganan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pandemi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Covid-19}</a:t>
            </a:r>
            <a:r>
              <a:rPr lang="id-ID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38288" lvl="2" indent="-4286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Panduan Teknis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Anggaran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Akuntansi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Pusat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Edisi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29 </a:t>
            </a:r>
          </a:p>
          <a:p>
            <a:pPr marL="1109663" lvl="2"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mengatur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pengungkapan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dampak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pandemi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Covid-19 pada LKKL dan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Pengelolaan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Hibah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Langsung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U/B/J/S)</a:t>
            </a:r>
            <a:r>
              <a:rPr lang="id-ID" sz="24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09663" lvl="2" algn="just"/>
            <a:endParaRPr lang="id-ID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422" y="1052321"/>
            <a:ext cx="10477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Penerbitan</a:t>
            </a: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Panduan</a:t>
            </a: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Teknis</a:t>
            </a:r>
            <a:endParaRPr lang="id-ID" sz="3600" b="1" dirty="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Panduan Teknis No 28 Tahun 2020: Edisi Khusus Kebijakan Penanganan Pandemi  Covid-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52164"/>
          <a:stretch/>
        </p:blipFill>
        <p:spPr bwMode="auto">
          <a:xfrm>
            <a:off x="406423" y="1916292"/>
            <a:ext cx="1552157" cy="22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nduan Teknis No 29 Tahun 2020: Edisi Khusus Kebijakan Penanganan Pandemi  Covid-19 (Akuntansi Covid-19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r="52754"/>
          <a:stretch/>
        </p:blipFill>
        <p:spPr bwMode="auto">
          <a:xfrm>
            <a:off x="406421" y="4468118"/>
            <a:ext cx="1552157" cy="22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"/>
          <p:cNvSpPr txBox="1">
            <a:spLocks/>
          </p:cNvSpPr>
          <p:nvPr/>
        </p:nvSpPr>
        <p:spPr>
          <a:xfrm>
            <a:off x="14173200" y="9739313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25285" y="4077992"/>
            <a:ext cx="83876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2088" lvl="2" indent="-428625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penandaan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tagging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akun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penganggaran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realisasi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PC-PEN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pelaporan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pengungkapan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memadai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LK.</a:t>
            </a:r>
            <a:endParaRPr lang="id-ID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dentify Problem Icons - Download Free Vector Icons | Noun Proj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6" y="8312957"/>
            <a:ext cx="1672671" cy="167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85906" y="7240129"/>
            <a:ext cx="10477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Identifikasi</a:t>
            </a: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Mitigasi</a:t>
            </a: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Risiko</a:t>
            </a:r>
            <a:endParaRPr lang="id-ID" sz="3600" b="1" dirty="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2242" y="8058261"/>
            <a:ext cx="6893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9663" lvl="2" algn="just"/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Identifikasi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pelaporan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 2020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PC-PEN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menyusun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mitigasi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237902" y="6570637"/>
            <a:ext cx="747499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 indent="-428625" algn="just">
              <a:buFont typeface="Arial" panose="020B0604020202020204" pitchFamily="34" charset="0"/>
              <a:buChar char="•"/>
            </a:pP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Surat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Dirjen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Perbendaharaan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No S-864/PB/2020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K/L dan ND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Dirjen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Perbendaharaan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ND-801/PB/2020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BA BUN, agar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digitalisasi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dokumen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pengelolaan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keuangan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tanggung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jawab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keuangan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negara, yang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dokumen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sumber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pendukung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pemeriksaan</a:t>
            </a:r>
            <a:r>
              <a:rPr lang="en-US" sz="22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LKKL/LKBUN/LKPP.</a:t>
            </a:r>
          </a:p>
          <a:p>
            <a:pPr marL="257175" lvl="2" algn="just"/>
            <a:endParaRPr lang="en-US" sz="225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237902" y="5788409"/>
            <a:ext cx="730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75" lvl="2" algn="just"/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Digitalisasi</a:t>
            </a: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Dokumen</a:t>
            </a:r>
            <a:endParaRPr lang="id-ID" sz="3600" b="1" dirty="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6" name="Picture 10" descr="Icon Illustrations Digital Document Storage Stock Vector (Royalty Free)  68180197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7"/>
          <a:stretch/>
        </p:blipFill>
        <p:spPr bwMode="auto">
          <a:xfrm>
            <a:off x="8512741" y="6449545"/>
            <a:ext cx="2161616" cy="20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06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9313" y="71273"/>
            <a:ext cx="13729203" cy="78615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06422" y="-186771"/>
            <a:ext cx="13706130" cy="1290810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Persiapan</a:t>
            </a:r>
            <a:r>
              <a:rPr lang="en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Penyusunan</a:t>
            </a:r>
            <a:r>
              <a:rPr lang="en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Laporan</a:t>
            </a:r>
            <a:r>
              <a:rPr lang="en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Keuangan</a:t>
            </a:r>
            <a:r>
              <a:rPr lang="en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 2020 (2)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4173200" y="9714338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6" name="Picture 6" descr="Icon of policy procedure fre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571" y="7147126"/>
            <a:ext cx="1375347" cy="13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368133" y="8671173"/>
            <a:ext cx="9441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40595" lvl="2" algn="just"/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penyempurnaan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menerbitkan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terbaru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penyusunan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 2020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446015" y="6318682"/>
            <a:ext cx="9349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3600" b="1" i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Updating </a:t>
            </a:r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Kebijakan</a:t>
            </a: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Akuntansi</a:t>
            </a:r>
            <a:endParaRPr lang="id-ID" sz="3600" b="1" dirty="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522848" y="2091650"/>
            <a:ext cx="2059667" cy="1120653"/>
            <a:chOff x="3548233" y="1281710"/>
            <a:chExt cx="3481386" cy="1912786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02818510-565B-4D16-913E-0B0F9445B433}"/>
                </a:ext>
              </a:extLst>
            </p:cNvPr>
            <p:cNvGrpSpPr/>
            <p:nvPr/>
          </p:nvGrpSpPr>
          <p:grpSpPr>
            <a:xfrm>
              <a:off x="3548233" y="1281710"/>
              <a:ext cx="3481386" cy="1912786"/>
              <a:chOff x="-548507" y="477868"/>
              <a:chExt cx="11570449" cy="6357177"/>
            </a:xfrm>
          </p:grpSpPr>
          <p:sp>
            <p:nvSpPr>
              <p:cNvPr id="45" name="Freeform: Shape 34">
                <a:extLst>
                  <a:ext uri="{FF2B5EF4-FFF2-40B4-BE49-F238E27FC236}">
                    <a16:creationId xmlns="" xmlns:a16="http://schemas.microsoft.com/office/drawing/2014/main" id="{8363AE7C-1F7D-4D0F-BFDD-85218B10F5EC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429">
                  <a:defRPr/>
                </a:pPr>
                <a:endParaRPr lang="en-US" sz="27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6" name="Freeform: Shape 35">
                <a:extLst>
                  <a:ext uri="{FF2B5EF4-FFF2-40B4-BE49-F238E27FC236}">
                    <a16:creationId xmlns="" xmlns:a16="http://schemas.microsoft.com/office/drawing/2014/main" id="{245A27CC-288C-41DA-947B-8F96C843D125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429">
                  <a:defRPr/>
                </a:pPr>
                <a:endParaRPr lang="en-US" sz="27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7" name="Freeform: Shape 36">
                <a:extLst>
                  <a:ext uri="{FF2B5EF4-FFF2-40B4-BE49-F238E27FC236}">
                    <a16:creationId xmlns="" xmlns:a16="http://schemas.microsoft.com/office/drawing/2014/main" id="{C744DFB3-3053-4DF6-84E4-3790BD53B0D3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429">
                  <a:defRPr/>
                </a:pPr>
                <a:endParaRPr lang="en-US" sz="27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8" name="Freeform: Shape 41">
                <a:extLst>
                  <a:ext uri="{FF2B5EF4-FFF2-40B4-BE49-F238E27FC236}">
                    <a16:creationId xmlns="" xmlns:a16="http://schemas.microsoft.com/office/drawing/2014/main" id="{3411D240-B8D5-48A2-A8F4-7773101F20B8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429">
                  <a:defRPr/>
                </a:pPr>
                <a:endParaRPr lang="en-US" sz="2700" dirty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9" name="Freeform: Shape 42">
                <a:extLst>
                  <a:ext uri="{FF2B5EF4-FFF2-40B4-BE49-F238E27FC236}">
                    <a16:creationId xmlns="" xmlns:a16="http://schemas.microsoft.com/office/drawing/2014/main" id="{44DE18FA-3B25-487A-8486-C0A45952441D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429">
                  <a:defRPr/>
                </a:pPr>
                <a:endParaRPr lang="en-US" sz="27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33FC6CEA-3AEB-41B8-B95F-1590E00D836A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55" name="Rectangle: Rounded Corners 52">
                  <a:extLst>
                    <a:ext uri="{FF2B5EF4-FFF2-40B4-BE49-F238E27FC236}">
                      <a16:creationId xmlns="" xmlns:a16="http://schemas.microsoft.com/office/drawing/2014/main" id="{B04A1623-4D5E-4FF6-9C3C-46D5F2337461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429">
                    <a:defRPr/>
                  </a:pPr>
                  <a:endParaRPr lang="en-US" sz="27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6" name="Rectangle: Rounded Corners 53">
                  <a:extLst>
                    <a:ext uri="{FF2B5EF4-FFF2-40B4-BE49-F238E27FC236}">
                      <a16:creationId xmlns="" xmlns:a16="http://schemas.microsoft.com/office/drawing/2014/main" id="{36BF00A9-F201-417C-BEB0-4449351AFA9F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429">
                    <a:defRPr/>
                  </a:pPr>
                  <a:endParaRPr lang="en-US" sz="27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DDFE4CC6-4E82-41B7-A3E9-DFE089B9CDAA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53" name="Rectangle: Rounded Corners 48">
                  <a:extLst>
                    <a:ext uri="{FF2B5EF4-FFF2-40B4-BE49-F238E27FC236}">
                      <a16:creationId xmlns="" xmlns:a16="http://schemas.microsoft.com/office/drawing/2014/main" id="{39B54F39-4A72-4D3F-95FE-E7AF8D02601E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429">
                    <a:defRPr/>
                  </a:pPr>
                  <a:endParaRPr lang="en-US" sz="27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4" name="Rectangle: Rounded Corners 49">
                  <a:extLst>
                    <a:ext uri="{FF2B5EF4-FFF2-40B4-BE49-F238E27FC236}">
                      <a16:creationId xmlns="" xmlns:a16="http://schemas.microsoft.com/office/drawing/2014/main" id="{2D0839F7-414E-4D1A-81B6-F2F946678F80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429">
                    <a:defRPr/>
                  </a:pPr>
                  <a:endParaRPr lang="en-US" sz="2700" dirty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2" name="Freeform: Shape 46">
                <a:extLst>
                  <a:ext uri="{FF2B5EF4-FFF2-40B4-BE49-F238E27FC236}">
                    <a16:creationId xmlns="" xmlns:a16="http://schemas.microsoft.com/office/drawing/2014/main" id="{CA48754D-AC4B-4975-A501-96D1E9A32769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429">
                  <a:defRPr/>
                </a:pPr>
                <a:endParaRPr lang="en-US" sz="2700" dirty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/>
            <a:srcRect l="59954" t="11358" r="22199" b="79958"/>
            <a:stretch/>
          </p:blipFill>
          <p:spPr>
            <a:xfrm>
              <a:off x="4117923" y="2306091"/>
              <a:ext cx="1204534" cy="32964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164" y="2343007"/>
              <a:ext cx="1009817" cy="31872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77"/>
            <a:stretch/>
          </p:blipFill>
          <p:spPr>
            <a:xfrm>
              <a:off x="5520932" y="1461330"/>
              <a:ext cx="733138" cy="7829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3109" y="1606965"/>
              <a:ext cx="1143999" cy="4680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6146" name="Picture 2" descr="People Meeting Icon Png , Png Download - Transparent Meeting Icon Png, Png  Download , Transparent Png Image - PNGite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52" y="5176691"/>
            <a:ext cx="2335572" cy="12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mployee working icon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6" t="16181" r="19275" b="23468"/>
          <a:stretch/>
        </p:blipFill>
        <p:spPr bwMode="auto">
          <a:xfrm>
            <a:off x="3421145" y="1859554"/>
            <a:ext cx="1287989" cy="13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24F1625F-C5F4-4383-A33A-A541D06A8C13}"/>
              </a:ext>
            </a:extLst>
          </p:cNvPr>
          <p:cNvGrpSpPr/>
          <p:nvPr/>
        </p:nvGrpSpPr>
        <p:grpSpPr>
          <a:xfrm>
            <a:off x="-124311" y="4616602"/>
            <a:ext cx="8492444" cy="5634083"/>
            <a:chOff x="6194022" y="5017908"/>
            <a:chExt cx="5661629" cy="3756055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0B2528D-60B5-478F-826F-DD9D8073331D}"/>
                </a:ext>
              </a:extLst>
            </p:cNvPr>
            <p:cNvSpPr txBox="1"/>
            <p:nvPr/>
          </p:nvSpPr>
          <p:spPr>
            <a:xfrm>
              <a:off x="6194022" y="5017908"/>
              <a:ext cx="5661629" cy="43088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lvl="1" algn="ctr"/>
              <a:r>
                <a:rPr lang="en-US" sz="3600" b="1" noProof="1">
                  <a:solidFill>
                    <a:srgbClr val="00B050"/>
                  </a:solidFill>
                </a:rPr>
                <a:t>Sinergi Kementerian/Lembaga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57F623ED-F703-4CFC-B9DB-28D98E435B55}"/>
                </a:ext>
              </a:extLst>
            </p:cNvPr>
            <p:cNvSpPr txBox="1"/>
            <p:nvPr/>
          </p:nvSpPr>
          <p:spPr>
            <a:xfrm>
              <a:off x="6486966" y="6127084"/>
              <a:ext cx="5196143" cy="264687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78607" indent="-278607" algn="just">
                <a:buFont typeface="Arial" panose="020B0604020202020204" pitchFamily="34" charset="0"/>
                <a:buChar char="•"/>
              </a:pPr>
              <a:r>
                <a:rPr lang="en-US" sz="2100" noProof="1"/>
                <a:t>Evaluasi LKKL Triwulan III 2020 berbasis </a:t>
              </a:r>
              <a:r>
                <a:rPr lang="en-US" sz="2100" i="1" noProof="1"/>
                <a:t>One On One Meeting </a:t>
              </a:r>
              <a:r>
                <a:rPr lang="en-US" sz="2100" noProof="1"/>
                <a:t> terutama untuk 20 K/L pagu terbesar dan 3 K/L non WTP</a:t>
              </a:r>
            </a:p>
            <a:p>
              <a:pPr marL="278607" indent="-278607" algn="just">
                <a:buFont typeface="Arial" panose="020B0604020202020204" pitchFamily="34" charset="0"/>
                <a:buChar char="•"/>
              </a:pPr>
              <a:r>
                <a:rPr lang="en-US" sz="2100" noProof="1"/>
                <a:t>Penerapan &amp; penilaian PIPK sesuai PMK-17/PMK.08/2019 pada setiap level entitas akuntansi, serta perluasan Ruang Lingkup Penilaian PIPK Th 2020 untuk akun signifikan dan entitas yang akan dinilai</a:t>
              </a:r>
            </a:p>
            <a:p>
              <a:pPr marL="278607" indent="-278607" algn="just">
                <a:buFont typeface="Arial" panose="020B0604020202020204" pitchFamily="34" charset="0"/>
                <a:buChar char="•"/>
              </a:pPr>
              <a:r>
                <a:rPr lang="en-US" sz="2100" noProof="1"/>
                <a:t>Rapat koordinasi, peningkatan kapasitas penyusunan laporan keuangan, </a:t>
              </a:r>
              <a:r>
                <a:rPr lang="en-US" sz="2100" i="1" noProof="1"/>
                <a:t>empowering </a:t>
              </a:r>
              <a:r>
                <a:rPr lang="en-US" sz="2100" noProof="1"/>
                <a:t>tim Pembina</a:t>
              </a:r>
            </a:p>
            <a:p>
              <a:pPr marL="278607" indent="-278607" algn="just">
                <a:buFont typeface="Arial" panose="020B0604020202020204" pitchFamily="34" charset="0"/>
                <a:buChar char="•"/>
              </a:pPr>
              <a:r>
                <a:rPr lang="en-US" sz="2100" noProof="1"/>
                <a:t>Monitoring validasi &amp; akurasi data LK via e-Rekon pada berbagai level tim pembina</a:t>
              </a:r>
            </a:p>
            <a:p>
              <a:pPr marL="278607" indent="-278607" algn="just">
                <a:buFont typeface="Arial" panose="020B0604020202020204" pitchFamily="34" charset="0"/>
                <a:buChar char="•"/>
              </a:pPr>
              <a:r>
                <a:rPr lang="en-US" sz="2100" noProof="1"/>
                <a:t>Percepatan pencapaian opini WTP untuk 3 K/L non WTP melalui penugasan tim </a:t>
              </a:r>
              <a:r>
                <a:rPr lang="en-US" sz="2100" i="1" noProof="1"/>
                <a:t>Task Force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24F1625F-C5F4-4383-A33A-A541D06A8C13}"/>
              </a:ext>
            </a:extLst>
          </p:cNvPr>
          <p:cNvGrpSpPr/>
          <p:nvPr/>
        </p:nvGrpSpPr>
        <p:grpSpPr>
          <a:xfrm>
            <a:off x="-250502" y="1225602"/>
            <a:ext cx="9123165" cy="3194589"/>
            <a:chOff x="6981592" y="4935213"/>
            <a:chExt cx="4346142" cy="2129726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C0B2528D-60B5-478F-826F-DD9D8073331D}"/>
                </a:ext>
              </a:extLst>
            </p:cNvPr>
            <p:cNvSpPr txBox="1"/>
            <p:nvPr/>
          </p:nvSpPr>
          <p:spPr>
            <a:xfrm>
              <a:off x="6981592" y="4935213"/>
              <a:ext cx="4346142" cy="43088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lvl="1" algn="ctr"/>
              <a:r>
                <a:rPr lang="en-US" sz="3600" b="1" noProof="1">
                  <a:solidFill>
                    <a:srgbClr val="00B050"/>
                  </a:solidFill>
                </a:rPr>
                <a:t>Tindak Lanjut Rekomendasi BPK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57F623ED-F703-4CFC-B9DB-28D98E435B55}"/>
                </a:ext>
              </a:extLst>
            </p:cNvPr>
            <p:cNvSpPr txBox="1"/>
            <p:nvPr/>
          </p:nvSpPr>
          <p:spPr>
            <a:xfrm>
              <a:off x="7380901" y="6264720"/>
              <a:ext cx="3627690" cy="80021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2400" noProof="1"/>
                <a:t>Akselerasi penyelesaian tindak lanjut rekomendasi BPK serta pembahasan dengan BPK terkait kesesuaian tindak lanjut dengan substansi rekomendasi dalam LHP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24F1625F-C5F4-4383-A33A-A541D06A8C13}"/>
              </a:ext>
            </a:extLst>
          </p:cNvPr>
          <p:cNvGrpSpPr/>
          <p:nvPr/>
        </p:nvGrpSpPr>
        <p:grpSpPr>
          <a:xfrm>
            <a:off x="9461988" y="1207136"/>
            <a:ext cx="7704429" cy="4692602"/>
            <a:chOff x="6741797" y="4936046"/>
            <a:chExt cx="5136286" cy="3128401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C0B2528D-60B5-478F-826F-DD9D8073331D}"/>
                </a:ext>
              </a:extLst>
            </p:cNvPr>
            <p:cNvSpPr txBox="1"/>
            <p:nvPr/>
          </p:nvSpPr>
          <p:spPr>
            <a:xfrm>
              <a:off x="7531941" y="4936046"/>
              <a:ext cx="4346142" cy="43088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lvl="1"/>
              <a:r>
                <a:rPr lang="en-US" sz="3600" b="1" noProof="1">
                  <a:solidFill>
                    <a:srgbClr val="00B050"/>
                  </a:solidFill>
                </a:rPr>
                <a:t>Pemutakhiran Aplikasi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7F623ED-F703-4CFC-B9DB-28D98E435B55}"/>
                </a:ext>
              </a:extLst>
            </p:cNvPr>
            <p:cNvSpPr txBox="1"/>
            <p:nvPr/>
          </p:nvSpPr>
          <p:spPr>
            <a:xfrm>
              <a:off x="6741797" y="6279343"/>
              <a:ext cx="4851766" cy="178510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428625" indent="-428625" algn="just">
                <a:buFont typeface="Arial" panose="020B0604020202020204" pitchFamily="34" charset="0"/>
                <a:buChar char="•"/>
              </a:pPr>
              <a:r>
                <a:rPr lang="en-US" sz="2400" i="1" noProof="1"/>
                <a:t>Update </a:t>
              </a:r>
              <a:r>
                <a:rPr lang="en-US" sz="2400" noProof="1"/>
                <a:t>aplikasi yang digunakan dalam penyusunan laporan keuangan: SAIBA versi 20.1.0, SIMAK BMN versi 20.1.0, dan Persediaan versi 20.1.0</a:t>
              </a:r>
            </a:p>
            <a:p>
              <a:pPr marL="428625" indent="-428625" algn="just">
                <a:buFont typeface="Arial" panose="020B0604020202020204" pitchFamily="34" charset="0"/>
                <a:buChar char="•"/>
              </a:pPr>
              <a:r>
                <a:rPr lang="sv-SE" sz="2400" noProof="1"/>
                <a:t>Pengembangan Fitur Monitoring PC-PEN pada SPAN, untuk membantu proses identfikasi realisasi belanja terkait PC-PEN</a:t>
              </a:r>
              <a:endParaRPr lang="en-US" sz="2400" noProof="1"/>
            </a:p>
          </p:txBody>
        </p:sp>
      </p:grpSp>
      <p:pic>
        <p:nvPicPr>
          <p:cNvPr id="6150" name="Picture 6" descr="Transparent Gold Star Png - Circle Star Icon, Png Download - kind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6691">
            <a:off x="16188065" y="6229310"/>
            <a:ext cx="832515" cy="87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01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27271" y="378573"/>
            <a:ext cx="169625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altLang="ko-KR" sz="3600" b="1" dirty="0" err="1" smtClean="0">
                <a:solidFill>
                  <a:schemeClr val="bg1"/>
                </a:solidFill>
              </a:rPr>
              <a:t>Strategi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</a:rPr>
              <a:t>Peningkatan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</a:rPr>
              <a:t>Kualitas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</a:rPr>
              <a:t>Laporan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</a:rPr>
              <a:t>Keuangan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</a:t>
            </a:r>
            <a:endParaRPr lang="en-US" altLang="ko-KR" sz="36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72098" y="1714500"/>
            <a:ext cx="3543745" cy="6477000"/>
            <a:chOff x="3463213" y="1213900"/>
            <a:chExt cx="2217275" cy="3233175"/>
          </a:xfrm>
        </p:grpSpPr>
        <p:sp>
          <p:nvSpPr>
            <p:cNvPr id="6" name="Google Shape;427;p23"/>
            <p:cNvSpPr/>
            <p:nvPr/>
          </p:nvSpPr>
          <p:spPr>
            <a:xfrm>
              <a:off x="4571838" y="1697338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lnTo>
                    <a:pt x="0" y="25"/>
                  </a:lnTo>
                  <a:lnTo>
                    <a:pt x="12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28;p23"/>
            <p:cNvSpPr/>
            <p:nvPr/>
          </p:nvSpPr>
          <p:spPr>
            <a:xfrm>
              <a:off x="4427638" y="25941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lnTo>
                    <a:pt x="0" y="25"/>
                  </a:lnTo>
                  <a:lnTo>
                    <a:pt x="12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29;p23"/>
            <p:cNvSpPr/>
            <p:nvPr/>
          </p:nvSpPr>
          <p:spPr>
            <a:xfrm>
              <a:off x="4427638" y="35350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0"/>
                  </a:moveTo>
                  <a:lnTo>
                    <a:pt x="0" y="24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30;p23"/>
            <p:cNvSpPr/>
            <p:nvPr/>
          </p:nvSpPr>
          <p:spPr>
            <a:xfrm>
              <a:off x="4715763" y="21253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lnTo>
                    <a:pt x="0" y="12"/>
                  </a:lnTo>
                  <a:lnTo>
                    <a:pt x="12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1;p23"/>
            <p:cNvSpPr/>
            <p:nvPr/>
          </p:nvSpPr>
          <p:spPr>
            <a:xfrm>
              <a:off x="4715763" y="40053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lnTo>
                    <a:pt x="0" y="12"/>
                  </a:lnTo>
                  <a:lnTo>
                    <a:pt x="12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2;p23"/>
            <p:cNvSpPr/>
            <p:nvPr/>
          </p:nvSpPr>
          <p:spPr>
            <a:xfrm>
              <a:off x="4715763" y="30677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lnTo>
                    <a:pt x="0" y="13"/>
                  </a:lnTo>
                  <a:lnTo>
                    <a:pt x="12" y="2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433;p23"/>
            <p:cNvGrpSpPr/>
            <p:nvPr/>
          </p:nvGrpSpPr>
          <p:grpSpPr>
            <a:xfrm>
              <a:off x="4427638" y="1213900"/>
              <a:ext cx="1252850" cy="885550"/>
              <a:chOff x="4427638" y="1213900"/>
              <a:chExt cx="1252850" cy="885550"/>
            </a:xfrm>
          </p:grpSpPr>
          <p:sp>
            <p:nvSpPr>
              <p:cNvPr id="15" name="Google Shape;434;p23"/>
              <p:cNvSpPr/>
              <p:nvPr/>
            </p:nvSpPr>
            <p:spPr>
              <a:xfrm>
                <a:off x="4427638" y="1213900"/>
                <a:ext cx="1252850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4" h="35422" extrusionOk="0">
                    <a:moveTo>
                      <a:pt x="13764" y="1"/>
                    </a:moveTo>
                    <a:lnTo>
                      <a:pt x="3679" y="13002"/>
                    </a:lnTo>
                    <a:lnTo>
                      <a:pt x="0" y="17717"/>
                    </a:lnTo>
                    <a:lnTo>
                      <a:pt x="12" y="17741"/>
                    </a:lnTo>
                    <a:lnTo>
                      <a:pt x="12" y="17753"/>
                    </a:lnTo>
                    <a:lnTo>
                      <a:pt x="0" y="17765"/>
                    </a:lnTo>
                    <a:lnTo>
                      <a:pt x="0" y="17789"/>
                    </a:lnTo>
                    <a:lnTo>
                      <a:pt x="595" y="18503"/>
                    </a:lnTo>
                    <a:lnTo>
                      <a:pt x="13764" y="35422"/>
                    </a:lnTo>
                    <a:lnTo>
                      <a:pt x="29909" y="35422"/>
                    </a:lnTo>
                    <a:lnTo>
                      <a:pt x="24241" y="27980"/>
                    </a:lnTo>
                    <a:lnTo>
                      <a:pt x="50078" y="27980"/>
                    </a:lnTo>
                    <a:lnTo>
                      <a:pt x="42041" y="17729"/>
                    </a:lnTo>
                    <a:lnTo>
                      <a:pt x="50114" y="7442"/>
                    </a:lnTo>
                    <a:lnTo>
                      <a:pt x="24134" y="7442"/>
                    </a:lnTo>
                    <a:lnTo>
                      <a:pt x="29909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8;p23"/>
              <p:cNvSpPr txBox="1"/>
              <p:nvPr/>
            </p:nvSpPr>
            <p:spPr>
              <a:xfrm>
                <a:off x="4504163" y="1374825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5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oogle Shape;439;p23"/>
            <p:cNvGrpSpPr/>
            <p:nvPr/>
          </p:nvGrpSpPr>
          <p:grpSpPr>
            <a:xfrm>
              <a:off x="4427638" y="3092700"/>
              <a:ext cx="1252850" cy="885550"/>
              <a:chOff x="4427638" y="3092700"/>
              <a:chExt cx="1252850" cy="885550"/>
            </a:xfrm>
          </p:grpSpPr>
          <p:sp>
            <p:nvSpPr>
              <p:cNvPr id="21" name="Google Shape;440;p23"/>
              <p:cNvSpPr/>
              <p:nvPr/>
            </p:nvSpPr>
            <p:spPr>
              <a:xfrm>
                <a:off x="4427638" y="3092700"/>
                <a:ext cx="1252850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4" h="35422" extrusionOk="0">
                    <a:moveTo>
                      <a:pt x="13764" y="1"/>
                    </a:moveTo>
                    <a:lnTo>
                      <a:pt x="3679" y="12979"/>
                    </a:lnTo>
                    <a:lnTo>
                      <a:pt x="0" y="17693"/>
                    </a:lnTo>
                    <a:lnTo>
                      <a:pt x="12" y="17705"/>
                    </a:lnTo>
                    <a:lnTo>
                      <a:pt x="0" y="17717"/>
                    </a:lnTo>
                    <a:lnTo>
                      <a:pt x="0" y="17741"/>
                    </a:lnTo>
                    <a:lnTo>
                      <a:pt x="595" y="18491"/>
                    </a:lnTo>
                    <a:lnTo>
                      <a:pt x="13764" y="35422"/>
                    </a:lnTo>
                    <a:lnTo>
                      <a:pt x="29909" y="35422"/>
                    </a:lnTo>
                    <a:lnTo>
                      <a:pt x="24241" y="28135"/>
                    </a:lnTo>
                    <a:lnTo>
                      <a:pt x="50078" y="28135"/>
                    </a:lnTo>
                    <a:lnTo>
                      <a:pt x="42041" y="17812"/>
                    </a:lnTo>
                    <a:lnTo>
                      <a:pt x="50114" y="7442"/>
                    </a:lnTo>
                    <a:lnTo>
                      <a:pt x="24134" y="7442"/>
                    </a:lnTo>
                    <a:lnTo>
                      <a:pt x="29909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41;p23"/>
              <p:cNvSpPr txBox="1"/>
              <p:nvPr/>
            </p:nvSpPr>
            <p:spPr>
              <a:xfrm>
                <a:off x="4504163" y="3253625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05</a:t>
                </a:r>
                <a:endParaRPr sz="25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" name="Google Shape;445;p23"/>
            <p:cNvGrpSpPr/>
            <p:nvPr/>
          </p:nvGrpSpPr>
          <p:grpSpPr>
            <a:xfrm>
              <a:off x="4427638" y="2151525"/>
              <a:ext cx="1252850" cy="885550"/>
              <a:chOff x="4427638" y="2151525"/>
              <a:chExt cx="1252850" cy="885550"/>
            </a:xfrm>
          </p:grpSpPr>
          <p:sp>
            <p:nvSpPr>
              <p:cNvPr id="28" name="Google Shape;446;p23"/>
              <p:cNvSpPr/>
              <p:nvPr/>
            </p:nvSpPr>
            <p:spPr>
              <a:xfrm>
                <a:off x="4427638" y="2151525"/>
                <a:ext cx="1252850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4" h="35422" extrusionOk="0">
                    <a:moveTo>
                      <a:pt x="13764" y="0"/>
                    </a:moveTo>
                    <a:lnTo>
                      <a:pt x="3679" y="12990"/>
                    </a:lnTo>
                    <a:lnTo>
                      <a:pt x="0" y="17705"/>
                    </a:lnTo>
                    <a:lnTo>
                      <a:pt x="12" y="17717"/>
                    </a:lnTo>
                    <a:lnTo>
                      <a:pt x="12" y="17729"/>
                    </a:lnTo>
                    <a:lnTo>
                      <a:pt x="0" y="17741"/>
                    </a:lnTo>
                    <a:lnTo>
                      <a:pt x="0" y="17764"/>
                    </a:lnTo>
                    <a:lnTo>
                      <a:pt x="595" y="18491"/>
                    </a:lnTo>
                    <a:lnTo>
                      <a:pt x="13764" y="35421"/>
                    </a:lnTo>
                    <a:lnTo>
                      <a:pt x="29909" y="35421"/>
                    </a:lnTo>
                    <a:lnTo>
                      <a:pt x="24241" y="27980"/>
                    </a:lnTo>
                    <a:lnTo>
                      <a:pt x="50078" y="27980"/>
                    </a:lnTo>
                    <a:lnTo>
                      <a:pt x="42041" y="17657"/>
                    </a:lnTo>
                    <a:lnTo>
                      <a:pt x="50114" y="7287"/>
                    </a:lnTo>
                    <a:lnTo>
                      <a:pt x="24134" y="7287"/>
                    </a:lnTo>
                    <a:lnTo>
                      <a:pt x="29909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7;p23"/>
              <p:cNvSpPr txBox="1"/>
              <p:nvPr/>
            </p:nvSpPr>
            <p:spPr>
              <a:xfrm>
                <a:off x="4504163" y="2312450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25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" name="Google Shape;451;p23"/>
            <p:cNvGrpSpPr/>
            <p:nvPr/>
          </p:nvGrpSpPr>
          <p:grpSpPr>
            <a:xfrm>
              <a:off x="3463213" y="3561525"/>
              <a:ext cx="1252875" cy="885550"/>
              <a:chOff x="3463213" y="3561525"/>
              <a:chExt cx="1252875" cy="885550"/>
            </a:xfrm>
          </p:grpSpPr>
          <p:sp>
            <p:nvSpPr>
              <p:cNvPr id="34" name="Google Shape;452;p23"/>
              <p:cNvSpPr/>
              <p:nvPr/>
            </p:nvSpPr>
            <p:spPr>
              <a:xfrm>
                <a:off x="3463213" y="3561525"/>
                <a:ext cx="1252875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5" h="35422" extrusionOk="0">
                    <a:moveTo>
                      <a:pt x="20206" y="0"/>
                    </a:moveTo>
                    <a:lnTo>
                      <a:pt x="25980" y="7441"/>
                    </a:lnTo>
                    <a:lnTo>
                      <a:pt x="1" y="7441"/>
                    </a:lnTo>
                    <a:lnTo>
                      <a:pt x="8073" y="17740"/>
                    </a:lnTo>
                    <a:lnTo>
                      <a:pt x="49" y="27980"/>
                    </a:lnTo>
                    <a:lnTo>
                      <a:pt x="25873" y="27980"/>
                    </a:lnTo>
                    <a:lnTo>
                      <a:pt x="20206" y="35421"/>
                    </a:lnTo>
                    <a:lnTo>
                      <a:pt x="36363" y="35421"/>
                    </a:lnTo>
                    <a:lnTo>
                      <a:pt x="49531" y="18514"/>
                    </a:lnTo>
                    <a:lnTo>
                      <a:pt x="50114" y="17800"/>
                    </a:lnTo>
                    <a:lnTo>
                      <a:pt x="50114" y="17776"/>
                    </a:lnTo>
                    <a:lnTo>
                      <a:pt x="50102" y="17764"/>
                    </a:lnTo>
                    <a:lnTo>
                      <a:pt x="50102" y="17752"/>
                    </a:lnTo>
                    <a:lnTo>
                      <a:pt x="50114" y="17740"/>
                    </a:lnTo>
                    <a:lnTo>
                      <a:pt x="46435" y="13014"/>
                    </a:lnTo>
                    <a:lnTo>
                      <a:pt x="36363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53;p23"/>
              <p:cNvSpPr txBox="1"/>
              <p:nvPr/>
            </p:nvSpPr>
            <p:spPr>
              <a:xfrm>
                <a:off x="4033588" y="3722450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06</a:t>
                </a:r>
                <a:endParaRPr sz="25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9" name="Google Shape;457;p23"/>
            <p:cNvGrpSpPr/>
            <p:nvPr/>
          </p:nvGrpSpPr>
          <p:grpSpPr>
            <a:xfrm>
              <a:off x="3463213" y="2623900"/>
              <a:ext cx="1252875" cy="885550"/>
              <a:chOff x="3463213" y="2623900"/>
              <a:chExt cx="1252875" cy="885550"/>
            </a:xfrm>
          </p:grpSpPr>
          <p:sp>
            <p:nvSpPr>
              <p:cNvPr id="40" name="Google Shape;458;p23"/>
              <p:cNvSpPr/>
              <p:nvPr/>
            </p:nvSpPr>
            <p:spPr>
              <a:xfrm>
                <a:off x="3463213" y="2623900"/>
                <a:ext cx="1252875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5" h="35422" extrusionOk="0">
                    <a:moveTo>
                      <a:pt x="20206" y="0"/>
                    </a:moveTo>
                    <a:lnTo>
                      <a:pt x="25980" y="7442"/>
                    </a:lnTo>
                    <a:lnTo>
                      <a:pt x="1" y="7442"/>
                    </a:lnTo>
                    <a:lnTo>
                      <a:pt x="8073" y="17812"/>
                    </a:lnTo>
                    <a:lnTo>
                      <a:pt x="49" y="28135"/>
                    </a:lnTo>
                    <a:lnTo>
                      <a:pt x="25873" y="28135"/>
                    </a:lnTo>
                    <a:lnTo>
                      <a:pt x="20206" y="35421"/>
                    </a:lnTo>
                    <a:lnTo>
                      <a:pt x="36363" y="35421"/>
                    </a:lnTo>
                    <a:lnTo>
                      <a:pt x="49531" y="18515"/>
                    </a:lnTo>
                    <a:lnTo>
                      <a:pt x="50114" y="17800"/>
                    </a:lnTo>
                    <a:lnTo>
                      <a:pt x="50114" y="17788"/>
                    </a:lnTo>
                    <a:lnTo>
                      <a:pt x="50102" y="17765"/>
                    </a:lnTo>
                    <a:lnTo>
                      <a:pt x="50114" y="17741"/>
                    </a:lnTo>
                    <a:lnTo>
                      <a:pt x="46435" y="13014"/>
                    </a:lnTo>
                    <a:lnTo>
                      <a:pt x="36363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59;p23"/>
              <p:cNvSpPr txBox="1"/>
              <p:nvPr/>
            </p:nvSpPr>
            <p:spPr>
              <a:xfrm>
                <a:off x="4033588" y="2784825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5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5" name="Google Shape;463;p23"/>
            <p:cNvGrpSpPr/>
            <p:nvPr/>
          </p:nvGrpSpPr>
          <p:grpSpPr>
            <a:xfrm>
              <a:off x="3463213" y="1682700"/>
              <a:ext cx="1252875" cy="885550"/>
              <a:chOff x="3463213" y="1682700"/>
              <a:chExt cx="1252875" cy="885550"/>
            </a:xfrm>
          </p:grpSpPr>
          <p:sp>
            <p:nvSpPr>
              <p:cNvPr id="46" name="Google Shape;464;p23"/>
              <p:cNvSpPr/>
              <p:nvPr/>
            </p:nvSpPr>
            <p:spPr>
              <a:xfrm>
                <a:off x="3463213" y="1682700"/>
                <a:ext cx="1252875" cy="885550"/>
              </a:xfrm>
              <a:custGeom>
                <a:avLst/>
                <a:gdLst/>
                <a:ahLst/>
                <a:cxnLst/>
                <a:rect l="l" t="t" r="r" b="b"/>
                <a:pathLst>
                  <a:path w="50115" h="35422" extrusionOk="0">
                    <a:moveTo>
                      <a:pt x="20206" y="1"/>
                    </a:moveTo>
                    <a:lnTo>
                      <a:pt x="25873" y="7288"/>
                    </a:lnTo>
                    <a:lnTo>
                      <a:pt x="49" y="7288"/>
                    </a:lnTo>
                    <a:lnTo>
                      <a:pt x="8073" y="17610"/>
                    </a:lnTo>
                    <a:lnTo>
                      <a:pt x="1" y="27981"/>
                    </a:lnTo>
                    <a:lnTo>
                      <a:pt x="25980" y="27981"/>
                    </a:lnTo>
                    <a:lnTo>
                      <a:pt x="20206" y="35422"/>
                    </a:lnTo>
                    <a:lnTo>
                      <a:pt x="36363" y="35422"/>
                    </a:lnTo>
                    <a:lnTo>
                      <a:pt x="46435" y="22432"/>
                    </a:lnTo>
                    <a:lnTo>
                      <a:pt x="50114" y="17729"/>
                    </a:lnTo>
                    <a:lnTo>
                      <a:pt x="50102" y="17717"/>
                    </a:lnTo>
                    <a:lnTo>
                      <a:pt x="50102" y="17705"/>
                    </a:lnTo>
                    <a:lnTo>
                      <a:pt x="50114" y="17694"/>
                    </a:lnTo>
                    <a:lnTo>
                      <a:pt x="50114" y="17682"/>
                    </a:lnTo>
                    <a:lnTo>
                      <a:pt x="49531" y="16932"/>
                    </a:lnTo>
                    <a:lnTo>
                      <a:pt x="36363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65;p23"/>
              <p:cNvSpPr txBox="1"/>
              <p:nvPr/>
            </p:nvSpPr>
            <p:spPr>
              <a:xfrm>
                <a:off x="4033588" y="1843625"/>
                <a:ext cx="606300" cy="5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25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" name="Google Shape;440;p23"/>
          <p:cNvSpPr/>
          <p:nvPr/>
        </p:nvSpPr>
        <p:spPr>
          <a:xfrm>
            <a:off x="8913484" y="7334183"/>
            <a:ext cx="2002359" cy="1774017"/>
          </a:xfrm>
          <a:custGeom>
            <a:avLst/>
            <a:gdLst/>
            <a:ahLst/>
            <a:cxnLst/>
            <a:rect l="l" t="t" r="r" b="b"/>
            <a:pathLst>
              <a:path w="50114" h="35422" extrusionOk="0">
                <a:moveTo>
                  <a:pt x="13764" y="1"/>
                </a:moveTo>
                <a:lnTo>
                  <a:pt x="3679" y="12979"/>
                </a:lnTo>
                <a:lnTo>
                  <a:pt x="0" y="17693"/>
                </a:lnTo>
                <a:lnTo>
                  <a:pt x="12" y="17705"/>
                </a:lnTo>
                <a:lnTo>
                  <a:pt x="0" y="17717"/>
                </a:lnTo>
                <a:lnTo>
                  <a:pt x="0" y="17741"/>
                </a:lnTo>
                <a:lnTo>
                  <a:pt x="595" y="18491"/>
                </a:lnTo>
                <a:lnTo>
                  <a:pt x="13764" y="35422"/>
                </a:lnTo>
                <a:lnTo>
                  <a:pt x="29909" y="35422"/>
                </a:lnTo>
                <a:lnTo>
                  <a:pt x="24241" y="28135"/>
                </a:lnTo>
                <a:lnTo>
                  <a:pt x="50078" y="28135"/>
                </a:lnTo>
                <a:lnTo>
                  <a:pt x="42041" y="17812"/>
                </a:lnTo>
                <a:lnTo>
                  <a:pt x="50114" y="7442"/>
                </a:lnTo>
                <a:lnTo>
                  <a:pt x="24134" y="7442"/>
                </a:lnTo>
                <a:lnTo>
                  <a:pt x="29909" y="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452;p23"/>
          <p:cNvSpPr/>
          <p:nvPr/>
        </p:nvSpPr>
        <p:spPr>
          <a:xfrm>
            <a:off x="7371579" y="8273377"/>
            <a:ext cx="2002399" cy="1774017"/>
          </a:xfrm>
          <a:custGeom>
            <a:avLst/>
            <a:gdLst/>
            <a:ahLst/>
            <a:cxnLst/>
            <a:rect l="l" t="t" r="r" b="b"/>
            <a:pathLst>
              <a:path w="50115" h="35422" extrusionOk="0">
                <a:moveTo>
                  <a:pt x="20206" y="0"/>
                </a:moveTo>
                <a:lnTo>
                  <a:pt x="25980" y="7441"/>
                </a:lnTo>
                <a:lnTo>
                  <a:pt x="1" y="7441"/>
                </a:lnTo>
                <a:lnTo>
                  <a:pt x="8073" y="17740"/>
                </a:lnTo>
                <a:lnTo>
                  <a:pt x="49" y="27980"/>
                </a:lnTo>
                <a:lnTo>
                  <a:pt x="25873" y="27980"/>
                </a:lnTo>
                <a:lnTo>
                  <a:pt x="20206" y="35421"/>
                </a:lnTo>
                <a:lnTo>
                  <a:pt x="36363" y="35421"/>
                </a:lnTo>
                <a:lnTo>
                  <a:pt x="49531" y="18514"/>
                </a:lnTo>
                <a:lnTo>
                  <a:pt x="50114" y="17800"/>
                </a:lnTo>
                <a:lnTo>
                  <a:pt x="50114" y="17776"/>
                </a:lnTo>
                <a:lnTo>
                  <a:pt x="50102" y="17764"/>
                </a:lnTo>
                <a:lnTo>
                  <a:pt x="50102" y="17752"/>
                </a:lnTo>
                <a:lnTo>
                  <a:pt x="50114" y="17740"/>
                </a:lnTo>
                <a:lnTo>
                  <a:pt x="46435" y="13014"/>
                </a:lnTo>
                <a:lnTo>
                  <a:pt x="3636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41;p23"/>
          <p:cNvSpPr txBox="1"/>
          <p:nvPr/>
        </p:nvSpPr>
        <p:spPr>
          <a:xfrm>
            <a:off x="9038267" y="7600140"/>
            <a:ext cx="969015" cy="11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07</a:t>
            </a:r>
            <a:endParaRPr sz="2500" dirty="0">
              <a:solidFill>
                <a:srgbClr val="FFFFFF"/>
              </a:solidFill>
            </a:endParaRPr>
          </a:p>
        </p:txBody>
      </p:sp>
      <p:sp>
        <p:nvSpPr>
          <p:cNvPr id="54" name="Google Shape;441;p23"/>
          <p:cNvSpPr txBox="1"/>
          <p:nvPr/>
        </p:nvSpPr>
        <p:spPr>
          <a:xfrm>
            <a:off x="8283696" y="8595756"/>
            <a:ext cx="969015" cy="11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08</a:t>
            </a:r>
            <a:endParaRPr sz="25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38149" y="2175136"/>
            <a:ext cx="7021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Arial" panose="020B0604020202020204" pitchFamily="34" charset="0"/>
                <a:ea typeface="Batang"/>
              </a:rPr>
              <a:t>Melakukan telaah </a:t>
            </a:r>
            <a:r>
              <a:rPr lang="id-ID" sz="2400" dirty="0" smtClean="0">
                <a:latin typeface="Arial" panose="020B0604020202020204" pitchFamily="34" charset="0"/>
                <a:ea typeface="Batang"/>
              </a:rPr>
              <a:t>LK </a:t>
            </a:r>
            <a:r>
              <a:rPr lang="id-ID" sz="2400" dirty="0">
                <a:latin typeface="Arial" panose="020B0604020202020204" pitchFamily="34" charset="0"/>
                <a:ea typeface="Batang"/>
              </a:rPr>
              <a:t>mulai dari tingkat Satker, Wilayah, Eselon I, hingga </a:t>
            </a:r>
            <a:r>
              <a:rPr lang="id-ID" sz="2400" dirty="0" smtClean="0">
                <a:latin typeface="Arial" panose="020B0604020202020204" pitchFamily="34" charset="0"/>
                <a:ea typeface="Batang"/>
              </a:rPr>
              <a:t>K/L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258332" y="3032373"/>
            <a:ext cx="7024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latin typeface="Arial" panose="020B0604020202020204" pitchFamily="34" charset="0"/>
                <a:ea typeface="Batang"/>
              </a:rPr>
              <a:t>Memastikan </a:t>
            </a:r>
            <a:r>
              <a:rPr lang="id-ID" sz="2400" dirty="0" smtClean="0">
                <a:latin typeface="Arial" panose="020B0604020202020204" pitchFamily="34" charset="0"/>
                <a:ea typeface="Batang"/>
              </a:rPr>
              <a:t>saldo </a:t>
            </a:r>
            <a:r>
              <a:rPr lang="id-ID" sz="2400" dirty="0">
                <a:latin typeface="Arial" panose="020B0604020202020204" pitchFamily="34" charset="0"/>
                <a:ea typeface="Batang"/>
              </a:rPr>
              <a:t>Kas di Bendahara Pengeluaran sama dengan </a:t>
            </a:r>
            <a:r>
              <a:rPr lang="id-ID" sz="2400" dirty="0" smtClean="0">
                <a:latin typeface="Arial" panose="020B0604020202020204" pitchFamily="34" charset="0"/>
                <a:ea typeface="Batang"/>
              </a:rPr>
              <a:t>LPJ </a:t>
            </a:r>
            <a:r>
              <a:rPr lang="id-ID" sz="2400" dirty="0">
                <a:latin typeface="Arial" panose="020B0604020202020204" pitchFamily="34" charset="0"/>
                <a:ea typeface="Batang"/>
              </a:rPr>
              <a:t>Bendahara dan Aplikasi Silabi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11073072" y="3924300"/>
            <a:ext cx="6986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Arial" panose="020B0604020202020204" pitchFamily="34" charset="0"/>
                <a:ea typeface="Batang"/>
              </a:rPr>
              <a:t>Menatausahakan piutang serta melakukan penyisihan atas piutang tak tertagih per 31 Desember 20</a:t>
            </a:r>
            <a:r>
              <a:rPr lang="en-US" sz="2400" dirty="0">
                <a:latin typeface="Arial" panose="020B0604020202020204" pitchFamily="34" charset="0"/>
                <a:ea typeface="Batang"/>
              </a:rPr>
              <a:t>20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258331" y="4986482"/>
            <a:ext cx="6901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400" dirty="0" smtClean="0">
                <a:latin typeface="Arial" panose="020B0604020202020204" pitchFamily="34" charset="0"/>
                <a:ea typeface="Batang"/>
              </a:rPr>
              <a:t>Memastikan</a:t>
            </a:r>
            <a:r>
              <a:rPr lang="en-US" sz="2400" dirty="0" smtClean="0">
                <a:latin typeface="Arial" panose="020B0604020202020204" pitchFamily="34" charset="0"/>
                <a:ea typeface="Batang"/>
              </a:rPr>
              <a:t> </a:t>
            </a:r>
            <a:r>
              <a:rPr lang="id-ID" sz="2400" dirty="0" smtClean="0">
                <a:latin typeface="Arial" panose="020B0604020202020204" pitchFamily="34" charset="0"/>
                <a:ea typeface="Batang"/>
              </a:rPr>
              <a:t>saldo </a:t>
            </a:r>
            <a:r>
              <a:rPr lang="id-ID" sz="2400" dirty="0">
                <a:latin typeface="Arial" panose="020B0604020202020204" pitchFamily="34" charset="0"/>
                <a:ea typeface="Batang"/>
              </a:rPr>
              <a:t>persediaan adalah nilai hasil inventarisasi fisik per 31 Desember 20</a:t>
            </a:r>
            <a:r>
              <a:rPr lang="en-US" sz="2400" dirty="0">
                <a:latin typeface="Arial" panose="020B0604020202020204" pitchFamily="34" charset="0"/>
                <a:ea typeface="Batang"/>
              </a:rPr>
              <a:t>20</a:t>
            </a:r>
            <a:endParaRPr 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11073072" y="5841675"/>
            <a:ext cx="7214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Arial" panose="020B0604020202020204" pitchFamily="34" charset="0"/>
                <a:ea typeface="Batang"/>
              </a:rPr>
              <a:t>Menatausahakan </a:t>
            </a:r>
            <a:r>
              <a:rPr lang="en-US" sz="2400" dirty="0" err="1">
                <a:latin typeface="Arial" panose="020B0604020202020204" pitchFamily="34" charset="0"/>
                <a:ea typeface="Batang"/>
              </a:rPr>
              <a:t>dan</a:t>
            </a:r>
            <a:r>
              <a:rPr lang="en-US" sz="2400" dirty="0">
                <a:latin typeface="Arial" panose="020B0604020202020204" pitchFamily="34" charset="0"/>
                <a:ea typeface="Batang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Batang"/>
              </a:rPr>
              <a:t>mendigitalisasi</a:t>
            </a:r>
            <a:r>
              <a:rPr lang="en-US" sz="2400" dirty="0">
                <a:latin typeface="Arial" panose="020B0604020202020204" pitchFamily="34" charset="0"/>
                <a:ea typeface="Batang"/>
              </a:rPr>
              <a:t> </a:t>
            </a:r>
            <a:r>
              <a:rPr lang="id-ID" sz="2400" dirty="0">
                <a:latin typeface="Arial" panose="020B0604020202020204" pitchFamily="34" charset="0"/>
                <a:ea typeface="Batang"/>
              </a:rPr>
              <a:t>seluruh dokumen sumber </a:t>
            </a:r>
            <a:r>
              <a:rPr lang="id-ID" sz="2400" dirty="0" smtClean="0">
                <a:latin typeface="Arial" panose="020B0604020202020204" pitchFamily="34" charset="0"/>
                <a:ea typeface="Batang"/>
              </a:rPr>
              <a:t>transaksi, </a:t>
            </a:r>
            <a:r>
              <a:rPr lang="id-ID" sz="2400" dirty="0">
                <a:latin typeface="Arial" panose="020B0604020202020204" pitchFamily="34" charset="0"/>
                <a:ea typeface="Batang"/>
              </a:rPr>
              <a:t>termasuk Memo Penyesuaian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0" y="6438900"/>
            <a:ext cx="7214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latin typeface="Arial" panose="020B0604020202020204" pitchFamily="34" charset="0"/>
                <a:ea typeface="Batang"/>
              </a:rPr>
              <a:t>Memanfaatkan menu Profil Kualitas LK pada Aplikasi e-Rekon&amp;LK untuk monitoring dan evaluasi atas kepatuhan, kelengkapan, serta validitas data LK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11073072" y="7537927"/>
            <a:ext cx="698632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Menerapkan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PIPK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pada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setiap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jenjang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pelaporan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keuangan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sesuai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PMK </a:t>
            </a:r>
            <a:r>
              <a:rPr lang="en-GB" sz="2400" dirty="0" err="1" smtClean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Nomor</a:t>
            </a:r>
            <a:r>
              <a:rPr lang="en-GB" sz="2400" dirty="0" smtClean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17/PMK.09/2019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tentang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Pedoman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Penerapan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Penilaian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dan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Reviu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PIPK </a:t>
            </a:r>
            <a:r>
              <a:rPr lang="en-GB" sz="2400" dirty="0" err="1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Pemerintah</a:t>
            </a:r>
            <a:r>
              <a:rPr lang="en-GB" sz="2400" dirty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15161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Pusat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8331" y="8648700"/>
            <a:ext cx="6991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latin typeface="Arial" panose="020B0604020202020204" pitchFamily="34" charset="0"/>
                <a:ea typeface="Batang"/>
              </a:rPr>
              <a:t>Mengoptimalkan peran Aparat Pengawas Intern Pemerintah (APIP) dalam menjaga keandalan penyajian dan kualitas LKKL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2062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27271" y="378573"/>
            <a:ext cx="169625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altLang="ko-KR" sz="3600" b="1" i="1" dirty="0" smtClean="0">
                <a:solidFill>
                  <a:schemeClr val="bg1"/>
                </a:solidFill>
              </a:rPr>
              <a:t>Update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</a:rPr>
              <a:t>Kebijakan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</a:rPr>
              <a:t>Penyusunan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</a:rPr>
              <a:t>Laporan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</a:rPr>
              <a:t>Keuangan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</a:rPr>
              <a:t>Tahun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2020 </a:t>
            </a:r>
            <a:endParaRPr lang="en-US" altLang="ko-KR" sz="36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5784" y="2378435"/>
            <a:ext cx="17266822" cy="7111840"/>
            <a:chOff x="538731" y="1278127"/>
            <a:chExt cx="8476492" cy="3453900"/>
          </a:xfrm>
        </p:grpSpPr>
        <p:grpSp>
          <p:nvGrpSpPr>
            <p:cNvPr id="42" name="Google Shape;1269;p28"/>
            <p:cNvGrpSpPr/>
            <p:nvPr/>
          </p:nvGrpSpPr>
          <p:grpSpPr>
            <a:xfrm>
              <a:off x="1245871" y="1468700"/>
              <a:ext cx="6652258" cy="3263327"/>
              <a:chOff x="1245871" y="1468700"/>
              <a:chExt cx="6652258" cy="3263327"/>
            </a:xfrm>
          </p:grpSpPr>
          <p:sp>
            <p:nvSpPr>
              <p:cNvPr id="43" name="Google Shape;1270;p28"/>
              <p:cNvSpPr/>
              <p:nvPr/>
            </p:nvSpPr>
            <p:spPr>
              <a:xfrm>
                <a:off x="1445515" y="3950509"/>
                <a:ext cx="1766965" cy="36389"/>
              </a:xfrm>
              <a:custGeom>
                <a:avLst/>
                <a:gdLst/>
                <a:ahLst/>
                <a:cxnLst/>
                <a:rect l="l" t="t" r="r" b="b"/>
                <a:pathLst>
                  <a:path w="34136" h="703" extrusionOk="0">
                    <a:moveTo>
                      <a:pt x="441" y="0"/>
                    </a:moveTo>
                    <a:lnTo>
                      <a:pt x="1" y="703"/>
                    </a:lnTo>
                    <a:lnTo>
                      <a:pt x="34136" y="703"/>
                    </a:lnTo>
                    <a:lnTo>
                      <a:pt x="341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71;p28"/>
              <p:cNvSpPr/>
              <p:nvPr/>
            </p:nvSpPr>
            <p:spPr>
              <a:xfrm>
                <a:off x="1245871" y="2680333"/>
                <a:ext cx="1814431" cy="37010"/>
              </a:xfrm>
              <a:custGeom>
                <a:avLst/>
                <a:gdLst/>
                <a:ahLst/>
                <a:cxnLst/>
                <a:rect l="l" t="t" r="r" b="b"/>
                <a:pathLst>
                  <a:path w="35053" h="715" extrusionOk="0">
                    <a:moveTo>
                      <a:pt x="405" y="0"/>
                    </a:moveTo>
                    <a:lnTo>
                      <a:pt x="0" y="715"/>
                    </a:lnTo>
                    <a:lnTo>
                      <a:pt x="35052" y="715"/>
                    </a:lnTo>
                    <a:lnTo>
                      <a:pt x="350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00B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72;p28"/>
              <p:cNvSpPr/>
              <p:nvPr/>
            </p:nvSpPr>
            <p:spPr>
              <a:xfrm>
                <a:off x="5489581" y="1498928"/>
                <a:ext cx="1995600" cy="316165"/>
              </a:xfrm>
              <a:custGeom>
                <a:avLst/>
                <a:gdLst/>
                <a:ahLst/>
                <a:cxnLst/>
                <a:rect l="l" t="t" r="r" b="b"/>
                <a:pathLst>
                  <a:path w="38553" h="6108" extrusionOk="0">
                    <a:moveTo>
                      <a:pt x="3930" y="0"/>
                    </a:moveTo>
                    <a:lnTo>
                      <a:pt x="1" y="5703"/>
                    </a:lnTo>
                    <a:lnTo>
                      <a:pt x="584" y="6108"/>
                    </a:lnTo>
                    <a:lnTo>
                      <a:pt x="4299" y="703"/>
                    </a:lnTo>
                    <a:lnTo>
                      <a:pt x="38553" y="703"/>
                    </a:lnTo>
                    <a:lnTo>
                      <a:pt x="380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73;p28"/>
              <p:cNvSpPr/>
              <p:nvPr/>
            </p:nvSpPr>
            <p:spPr>
              <a:xfrm>
                <a:off x="6115118" y="2680333"/>
                <a:ext cx="1783011" cy="37010"/>
              </a:xfrm>
              <a:custGeom>
                <a:avLst/>
                <a:gdLst/>
                <a:ahLst/>
                <a:cxnLst/>
                <a:rect l="l" t="t" r="r" b="b"/>
                <a:pathLst>
                  <a:path w="34446" h="715" extrusionOk="0">
                    <a:moveTo>
                      <a:pt x="0" y="0"/>
                    </a:moveTo>
                    <a:lnTo>
                      <a:pt x="0" y="715"/>
                    </a:lnTo>
                    <a:lnTo>
                      <a:pt x="34445" y="715"/>
                    </a:lnTo>
                    <a:lnTo>
                      <a:pt x="33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274;p28"/>
              <p:cNvSpPr/>
              <p:nvPr/>
            </p:nvSpPr>
            <p:spPr>
              <a:xfrm>
                <a:off x="5894459" y="3950509"/>
                <a:ext cx="1708473" cy="36389"/>
              </a:xfrm>
              <a:custGeom>
                <a:avLst/>
                <a:gdLst/>
                <a:ahLst/>
                <a:cxnLst/>
                <a:rect l="l" t="t" r="r" b="b"/>
                <a:pathLst>
                  <a:path w="33006" h="703" extrusionOk="0">
                    <a:moveTo>
                      <a:pt x="1" y="0"/>
                    </a:moveTo>
                    <a:lnTo>
                      <a:pt x="1" y="703"/>
                    </a:lnTo>
                    <a:lnTo>
                      <a:pt x="33005" y="703"/>
                    </a:lnTo>
                    <a:lnTo>
                      <a:pt x="32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75;p28"/>
              <p:cNvSpPr/>
              <p:nvPr/>
            </p:nvSpPr>
            <p:spPr>
              <a:xfrm>
                <a:off x="1563842" y="1498928"/>
                <a:ext cx="2017806" cy="368601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7121" extrusionOk="0">
                    <a:moveTo>
                      <a:pt x="465" y="0"/>
                    </a:moveTo>
                    <a:lnTo>
                      <a:pt x="1" y="703"/>
                    </a:lnTo>
                    <a:lnTo>
                      <a:pt x="34243" y="703"/>
                    </a:lnTo>
                    <a:lnTo>
                      <a:pt x="38386" y="7120"/>
                    </a:lnTo>
                    <a:lnTo>
                      <a:pt x="38982" y="6727"/>
                    </a:lnTo>
                    <a:lnTo>
                      <a:pt x="346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76;p28"/>
              <p:cNvSpPr/>
              <p:nvPr/>
            </p:nvSpPr>
            <p:spPr>
              <a:xfrm>
                <a:off x="3181592" y="1468700"/>
                <a:ext cx="1349138" cy="1157461"/>
              </a:xfrm>
              <a:custGeom>
                <a:avLst/>
                <a:gdLst/>
                <a:ahLst/>
                <a:cxnLst/>
                <a:rect l="l" t="t" r="r" b="b"/>
                <a:pathLst>
                  <a:path w="26064" h="22361" extrusionOk="0">
                    <a:moveTo>
                      <a:pt x="26063" y="1"/>
                    </a:moveTo>
                    <a:cubicBezTo>
                      <a:pt x="15062" y="239"/>
                      <a:pt x="5454" y="6121"/>
                      <a:pt x="1" y="14848"/>
                    </a:cubicBezTo>
                    <a:lnTo>
                      <a:pt x="13014" y="22361"/>
                    </a:lnTo>
                    <a:cubicBezTo>
                      <a:pt x="14074" y="20777"/>
                      <a:pt x="15407" y="19384"/>
                      <a:pt x="16943" y="18241"/>
                    </a:cubicBezTo>
                    <a:lnTo>
                      <a:pt x="16443" y="13633"/>
                    </a:lnTo>
                    <a:lnTo>
                      <a:pt x="20182" y="16372"/>
                    </a:lnTo>
                    <a:cubicBezTo>
                      <a:pt x="21991" y="15586"/>
                      <a:pt x="23980" y="15110"/>
                      <a:pt x="26063" y="15014"/>
                    </a:cubicBezTo>
                    <a:lnTo>
                      <a:pt x="26063" y="1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77;p28"/>
              <p:cNvSpPr/>
              <p:nvPr/>
            </p:nvSpPr>
            <p:spPr>
              <a:xfrm>
                <a:off x="3181592" y="3574565"/>
                <a:ext cx="1349138" cy="1157461"/>
              </a:xfrm>
              <a:custGeom>
                <a:avLst/>
                <a:gdLst/>
                <a:ahLst/>
                <a:cxnLst/>
                <a:rect l="l" t="t" r="r" b="b"/>
                <a:pathLst>
                  <a:path w="26064" h="22361" extrusionOk="0">
                    <a:moveTo>
                      <a:pt x="13014" y="0"/>
                    </a:moveTo>
                    <a:lnTo>
                      <a:pt x="1" y="7513"/>
                    </a:lnTo>
                    <a:cubicBezTo>
                      <a:pt x="5454" y="16240"/>
                      <a:pt x="15062" y="22122"/>
                      <a:pt x="26063" y="22360"/>
                    </a:cubicBezTo>
                    <a:lnTo>
                      <a:pt x="26063" y="7346"/>
                    </a:lnTo>
                    <a:cubicBezTo>
                      <a:pt x="23980" y="7263"/>
                      <a:pt x="21991" y="6775"/>
                      <a:pt x="20182" y="5989"/>
                    </a:cubicBezTo>
                    <a:lnTo>
                      <a:pt x="16443" y="8728"/>
                    </a:lnTo>
                    <a:lnTo>
                      <a:pt x="16443" y="8728"/>
                    </a:lnTo>
                    <a:lnTo>
                      <a:pt x="16943" y="4120"/>
                    </a:lnTo>
                    <a:cubicBezTo>
                      <a:pt x="15407" y="2977"/>
                      <a:pt x="14074" y="1584"/>
                      <a:pt x="13014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78;p28"/>
              <p:cNvSpPr/>
              <p:nvPr/>
            </p:nvSpPr>
            <p:spPr>
              <a:xfrm>
                <a:off x="2935104" y="2300093"/>
                <a:ext cx="882551" cy="1600548"/>
              </a:xfrm>
              <a:custGeom>
                <a:avLst/>
                <a:gdLst/>
                <a:ahLst/>
                <a:cxnLst/>
                <a:rect l="l" t="t" r="r" b="b"/>
                <a:pathLst>
                  <a:path w="17050" h="30921" extrusionOk="0">
                    <a:moveTo>
                      <a:pt x="4048" y="0"/>
                    </a:moveTo>
                    <a:cubicBezTo>
                      <a:pt x="2548" y="2655"/>
                      <a:pt x="1417" y="5560"/>
                      <a:pt x="738" y="8620"/>
                    </a:cubicBezTo>
                    <a:cubicBezTo>
                      <a:pt x="250" y="10823"/>
                      <a:pt x="0" y="13109"/>
                      <a:pt x="0" y="15454"/>
                    </a:cubicBezTo>
                    <a:cubicBezTo>
                      <a:pt x="0" y="17026"/>
                      <a:pt x="107" y="18562"/>
                      <a:pt x="334" y="20062"/>
                    </a:cubicBezTo>
                    <a:cubicBezTo>
                      <a:pt x="905" y="23956"/>
                      <a:pt x="2179" y="27623"/>
                      <a:pt x="4048" y="30921"/>
                    </a:cubicBezTo>
                    <a:lnTo>
                      <a:pt x="17050" y="23420"/>
                    </a:lnTo>
                    <a:cubicBezTo>
                      <a:pt x="16038" y="21574"/>
                      <a:pt x="15359" y="19515"/>
                      <a:pt x="15109" y="17324"/>
                    </a:cubicBezTo>
                    <a:lnTo>
                      <a:pt x="14216" y="16931"/>
                    </a:lnTo>
                    <a:lnTo>
                      <a:pt x="10882" y="15454"/>
                    </a:lnTo>
                    <a:lnTo>
                      <a:pt x="14800" y="13728"/>
                    </a:lnTo>
                    <a:lnTo>
                      <a:pt x="15109" y="13597"/>
                    </a:lnTo>
                    <a:cubicBezTo>
                      <a:pt x="15359" y="11406"/>
                      <a:pt x="16038" y="9347"/>
                      <a:pt x="17050" y="7501"/>
                    </a:cubicBezTo>
                    <a:lnTo>
                      <a:pt x="4048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79;p28"/>
              <p:cNvSpPr/>
              <p:nvPr/>
            </p:nvSpPr>
            <p:spPr>
              <a:xfrm>
                <a:off x="4603374" y="3543715"/>
                <a:ext cx="1368238" cy="1188312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22957" extrusionOk="0">
                    <a:moveTo>
                      <a:pt x="13431" y="1"/>
                    </a:moveTo>
                    <a:cubicBezTo>
                      <a:pt x="12311" y="1835"/>
                      <a:pt x="10847" y="3430"/>
                      <a:pt x="9121" y="4704"/>
                    </a:cubicBezTo>
                    <a:lnTo>
                      <a:pt x="9621" y="9324"/>
                    </a:lnTo>
                    <a:lnTo>
                      <a:pt x="5882" y="6585"/>
                    </a:lnTo>
                    <a:cubicBezTo>
                      <a:pt x="4072" y="7371"/>
                      <a:pt x="2084" y="7859"/>
                      <a:pt x="0" y="7942"/>
                    </a:cubicBezTo>
                    <a:lnTo>
                      <a:pt x="0" y="22956"/>
                    </a:lnTo>
                    <a:cubicBezTo>
                      <a:pt x="11252" y="22706"/>
                      <a:pt x="21051" y="16574"/>
                      <a:pt x="26432" y="7502"/>
                    </a:cubicBezTo>
                    <a:lnTo>
                      <a:pt x="13431" y="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80;p28"/>
              <p:cNvSpPr/>
              <p:nvPr/>
            </p:nvSpPr>
            <p:spPr>
              <a:xfrm>
                <a:off x="5333676" y="2332133"/>
                <a:ext cx="865314" cy="1536466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29683" extrusionOk="0">
                    <a:moveTo>
                      <a:pt x="13014" y="0"/>
                    </a:moveTo>
                    <a:lnTo>
                      <a:pt x="0" y="7513"/>
                    </a:lnTo>
                    <a:cubicBezTo>
                      <a:pt x="834" y="9192"/>
                      <a:pt x="1381" y="11025"/>
                      <a:pt x="1608" y="12978"/>
                    </a:cubicBezTo>
                    <a:lnTo>
                      <a:pt x="5846" y="14847"/>
                    </a:lnTo>
                    <a:lnTo>
                      <a:pt x="1608" y="16705"/>
                    </a:lnTo>
                    <a:cubicBezTo>
                      <a:pt x="1381" y="18657"/>
                      <a:pt x="834" y="20491"/>
                      <a:pt x="0" y="22170"/>
                    </a:cubicBezTo>
                    <a:lnTo>
                      <a:pt x="13014" y="29683"/>
                    </a:lnTo>
                    <a:cubicBezTo>
                      <a:pt x="15383" y="25265"/>
                      <a:pt x="16717" y="20205"/>
                      <a:pt x="16717" y="14847"/>
                    </a:cubicBezTo>
                    <a:cubicBezTo>
                      <a:pt x="16717" y="9478"/>
                      <a:pt x="15383" y="4418"/>
                      <a:pt x="13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81;p28"/>
              <p:cNvSpPr/>
              <p:nvPr/>
            </p:nvSpPr>
            <p:spPr>
              <a:xfrm>
                <a:off x="4603374" y="1468700"/>
                <a:ext cx="1368238" cy="118826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22956" extrusionOk="0">
                    <a:moveTo>
                      <a:pt x="0" y="1"/>
                    </a:moveTo>
                    <a:lnTo>
                      <a:pt x="0" y="15014"/>
                    </a:lnTo>
                    <a:cubicBezTo>
                      <a:pt x="2084" y="15110"/>
                      <a:pt x="4072" y="15586"/>
                      <a:pt x="5882" y="16372"/>
                    </a:cubicBezTo>
                    <a:lnTo>
                      <a:pt x="9621" y="13633"/>
                    </a:lnTo>
                    <a:lnTo>
                      <a:pt x="9621" y="13633"/>
                    </a:lnTo>
                    <a:lnTo>
                      <a:pt x="9121" y="18253"/>
                    </a:lnTo>
                    <a:cubicBezTo>
                      <a:pt x="10847" y="19527"/>
                      <a:pt x="12311" y="21122"/>
                      <a:pt x="13431" y="22956"/>
                    </a:cubicBezTo>
                    <a:lnTo>
                      <a:pt x="26432" y="15455"/>
                    </a:lnTo>
                    <a:cubicBezTo>
                      <a:pt x="21051" y="6382"/>
                      <a:pt x="11252" y="25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" name="Google Shape;1287;p28"/>
            <p:cNvSpPr txBox="1">
              <a:spLocks/>
            </p:cNvSpPr>
            <p:nvPr/>
          </p:nvSpPr>
          <p:spPr>
            <a:xfrm flipH="1">
              <a:off x="538731" y="1278127"/>
              <a:ext cx="2863024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Barlow Light"/>
                <a:buChar char="▸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1pPr>
              <a:lvl2pPr marL="914400" marR="0" lvl="1" indent="-3429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2pPr>
              <a:lvl3pPr marL="1371600" marR="0" lvl="2" indent="-3429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3pPr>
              <a:lvl4pPr marL="1828800" marR="0" lvl="3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4pPr>
              <a:lvl5pPr marL="2286000" marR="0" lvl="4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5pPr>
              <a:lvl6pPr marL="2743200" marR="0" lvl="5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6pPr>
              <a:lvl7pPr marL="3200400" marR="0" lvl="6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7pPr>
              <a:lvl8pPr marL="3657600" marR="0" lvl="7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8pPr>
              <a:lvl9pPr marL="4114800" marR="0" lvl="8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9pPr>
            </a:lstStyle>
            <a:p>
              <a:pPr marL="0" indent="0" algn="r">
                <a:spcBef>
                  <a:spcPts val="0"/>
                </a:spcBef>
                <a:spcAft>
                  <a:spcPts val="1600"/>
                </a:spcAft>
                <a:buFont typeface="Barlow Light"/>
                <a:buNone/>
              </a:pPr>
              <a:r>
                <a:rPr lang="en-US" sz="2400" kern="0" dirty="0" err="1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Pelaporan</a:t>
              </a:r>
              <a:r>
                <a:rPr lang="en-US" sz="2400" kern="0" dirty="0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2400" kern="0" dirty="0" err="1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dan</a:t>
              </a:r>
              <a:r>
                <a:rPr lang="en-US" sz="2400" kern="0" dirty="0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2400" kern="0" dirty="0" err="1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Pengungkapan</a:t>
              </a:r>
              <a:r>
                <a:rPr lang="en-US" sz="2400" kern="0" dirty="0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PC-PEN</a:t>
              </a:r>
              <a:endParaRPr lang="en-US" sz="2400" kern="0" dirty="0">
                <a:latin typeface="+mn-lt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0" name="Google Shape;1293;p28"/>
            <p:cNvSpPr txBox="1">
              <a:spLocks/>
            </p:cNvSpPr>
            <p:nvPr/>
          </p:nvSpPr>
          <p:spPr>
            <a:xfrm flipH="1">
              <a:off x="6099976" y="4009321"/>
              <a:ext cx="2915247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Barlow Light"/>
                <a:buChar char="▸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1pPr>
              <a:lvl2pPr marL="914400" marR="0" lvl="1" indent="-3429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2pPr>
              <a:lvl3pPr marL="1371600" marR="0" lvl="2" indent="-3429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3pPr>
              <a:lvl4pPr marL="1828800" marR="0" lvl="3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4pPr>
              <a:lvl5pPr marL="2286000" marR="0" lvl="4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5pPr>
              <a:lvl6pPr marL="2743200" marR="0" lvl="5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6pPr>
              <a:lvl7pPr marL="3200400" marR="0" lvl="6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7pPr>
              <a:lvl8pPr marL="3657600" marR="0" lvl="7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8pPr>
              <a:lvl9pPr marL="4114800" marR="0" lvl="8" indent="-3556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arlow Light"/>
                <a:buChar char="▹"/>
                <a:defRPr sz="2000" b="0" i="0" u="none" strike="noStrike" cap="none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1600"/>
                </a:spcAft>
                <a:buFont typeface="Barlow Light"/>
                <a:buNone/>
              </a:pPr>
              <a:r>
                <a:rPr lang="en-US" sz="2400" kern="0" dirty="0" err="1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Aset</a:t>
              </a:r>
              <a:r>
                <a:rPr lang="en-US" sz="2400" kern="0" dirty="0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2400" kern="0" dirty="0" err="1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dan</a:t>
              </a:r>
              <a:r>
                <a:rPr lang="en-US" sz="2400" kern="0" dirty="0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2400" kern="0" dirty="0" err="1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Kewajiban</a:t>
              </a:r>
              <a:r>
                <a:rPr lang="en-US" sz="2400" kern="0" dirty="0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2400" kern="0" dirty="0" err="1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dari</a:t>
              </a:r>
              <a:r>
                <a:rPr lang="en-US" sz="2400" kern="0" dirty="0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2400" kern="0" dirty="0" err="1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Konsesi</a:t>
              </a:r>
              <a:r>
                <a:rPr lang="en-US" sz="2400" kern="0" dirty="0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2400" kern="0" dirty="0" err="1" smtClean="0"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Jasa</a:t>
              </a:r>
              <a:endParaRPr lang="en-US" sz="2400" kern="0" dirty="0">
                <a:latin typeface="+mn-lt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5" name="Google Shape;1287;p28"/>
          <p:cNvSpPr txBox="1">
            <a:spLocks/>
          </p:cNvSpPr>
          <p:nvPr/>
        </p:nvSpPr>
        <p:spPr>
          <a:xfrm flipH="1">
            <a:off x="11375132" y="2015914"/>
            <a:ext cx="5832050" cy="87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Barlow Light"/>
              <a:buNone/>
            </a:pP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Pelaporan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Pinjaman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dan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Hibah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Barlow Light"/>
              <a:buNone/>
            </a:pP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Luar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Negeri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 (PHLN)</a:t>
            </a:r>
            <a:endParaRPr lang="en-US" sz="2400" kern="0" dirty="0"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6" name="Google Shape;1287;p28"/>
          <p:cNvSpPr txBox="1">
            <a:spLocks/>
          </p:cNvSpPr>
          <p:nvPr/>
        </p:nvSpPr>
        <p:spPr>
          <a:xfrm flipH="1">
            <a:off x="12305871" y="4422024"/>
            <a:ext cx="5832050" cy="104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Barlow Light"/>
              <a:buNone/>
            </a:pP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Belanja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Barang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Untuk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Diserahkan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Kepada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Masyarakat</a:t>
            </a:r>
            <a:r>
              <a:rPr lang="en-US" sz="2400" kern="0" dirty="0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/</a:t>
            </a:r>
            <a:r>
              <a:rPr lang="en-US" sz="2400" kern="0" dirty="0" err="1" smtClean="0">
                <a:latin typeface="+mn-lt"/>
                <a:ea typeface="Fira Sans Extra Condensed"/>
                <a:cs typeface="Fira Sans Extra Condensed"/>
                <a:sym typeface="Fira Sans Extra Condensed"/>
              </a:rPr>
              <a:t>Pemda</a:t>
            </a:r>
            <a:endParaRPr lang="en-US" sz="2400" kern="0" dirty="0"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401" y="4089002"/>
            <a:ext cx="5162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Penyelesaian</a:t>
            </a:r>
            <a:r>
              <a:rPr lang="id-ID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atas Realisasi Belanja </a:t>
            </a:r>
            <a:r>
              <a:rPr lang="id-ID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PC PEN </a:t>
            </a:r>
            <a:r>
              <a:rPr lang="id-ID" sz="2400" dirty="0">
                <a:latin typeface="Arial" panose="020B0604020202020204" pitchFamily="34" charset="0"/>
                <a:ea typeface="Times New Roman" panose="02020603050405020304" pitchFamily="18" charset="0"/>
              </a:rPr>
              <a:t>dan Non PC PEN yang Tidak Menggunakan Akun Khusus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7904994"/>
            <a:ext cx="58320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200" dirty="0">
                <a:latin typeface="Arial" panose="020B0604020202020204" pitchFamily="34" charset="0"/>
                <a:ea typeface="Times New Roman" panose="02020603050405020304" pitchFamily="18" charset="0"/>
              </a:rPr>
              <a:t>Pencatatan atas Barang dan Jasa </a:t>
            </a:r>
            <a:r>
              <a:rPr lang="id-ID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Dalam </a:t>
            </a:r>
            <a:r>
              <a:rPr lang="id-ID" sz="2200" dirty="0">
                <a:latin typeface="Arial" panose="020B0604020202020204" pitchFamily="34" charset="0"/>
                <a:ea typeface="Times New Roman" panose="02020603050405020304" pitchFamily="18" charset="0"/>
              </a:rPr>
              <a:t>Rangka Penanganan Pandemi COVID-19 yang Memperoleh Fasilitas Perpajakan (Pajak Ditanggung </a:t>
            </a:r>
            <a:r>
              <a:rPr lang="id-ID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Pemerintah)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54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1866900"/>
            <a:ext cx="16230600" cy="7785870"/>
            <a:chOff x="990600" y="2536420"/>
            <a:chExt cx="8016219" cy="3650340"/>
          </a:xfrm>
        </p:grpSpPr>
        <p:sp>
          <p:nvSpPr>
            <p:cNvPr id="5" name="Google Shape;639;p21"/>
            <p:cNvSpPr/>
            <p:nvPr/>
          </p:nvSpPr>
          <p:spPr>
            <a:xfrm>
              <a:off x="5438536" y="3030495"/>
              <a:ext cx="130113" cy="13073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263" y="0"/>
                  </a:moveTo>
                  <a:cubicBezTo>
                    <a:pt x="560" y="0"/>
                    <a:pt x="0" y="572"/>
                    <a:pt x="0" y="1274"/>
                  </a:cubicBezTo>
                  <a:cubicBezTo>
                    <a:pt x="0" y="1965"/>
                    <a:pt x="560" y="2536"/>
                    <a:pt x="1263" y="2536"/>
                  </a:cubicBezTo>
                  <a:cubicBezTo>
                    <a:pt x="1965" y="2536"/>
                    <a:pt x="2525" y="1965"/>
                    <a:pt x="2525" y="1274"/>
                  </a:cubicBezTo>
                  <a:cubicBezTo>
                    <a:pt x="2525" y="572"/>
                    <a:pt x="1965" y="0"/>
                    <a:pt x="1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40;p21"/>
            <p:cNvSpPr/>
            <p:nvPr/>
          </p:nvSpPr>
          <p:spPr>
            <a:xfrm>
              <a:off x="5438536" y="5435375"/>
              <a:ext cx="130113" cy="130113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1"/>
                  </a:moveTo>
                  <a:cubicBezTo>
                    <a:pt x="560" y="1"/>
                    <a:pt x="0" y="560"/>
                    <a:pt x="0" y="1263"/>
                  </a:cubicBezTo>
                  <a:cubicBezTo>
                    <a:pt x="0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3;p21"/>
            <p:cNvSpPr/>
            <p:nvPr/>
          </p:nvSpPr>
          <p:spPr>
            <a:xfrm>
              <a:off x="6683950" y="2770952"/>
              <a:ext cx="2322869" cy="950733"/>
            </a:xfrm>
            <a:custGeom>
              <a:avLst/>
              <a:gdLst/>
              <a:ahLst/>
              <a:cxnLst/>
              <a:rect l="l" t="t" r="r" b="b"/>
              <a:pathLst>
                <a:path w="45078" h="14313" extrusionOk="0">
                  <a:moveTo>
                    <a:pt x="0" y="1"/>
                  </a:moveTo>
                  <a:lnTo>
                    <a:pt x="0" y="656"/>
                  </a:lnTo>
                  <a:lnTo>
                    <a:pt x="42029" y="656"/>
                  </a:lnTo>
                  <a:cubicBezTo>
                    <a:pt x="43339" y="656"/>
                    <a:pt x="44422" y="1680"/>
                    <a:pt x="44422" y="2930"/>
                  </a:cubicBezTo>
                  <a:lnTo>
                    <a:pt x="44422" y="11383"/>
                  </a:lnTo>
                  <a:cubicBezTo>
                    <a:pt x="44422" y="12645"/>
                    <a:pt x="43339" y="13669"/>
                    <a:pt x="42029" y="13669"/>
                  </a:cubicBezTo>
                  <a:lnTo>
                    <a:pt x="0" y="13669"/>
                  </a:lnTo>
                  <a:lnTo>
                    <a:pt x="0" y="14312"/>
                  </a:lnTo>
                  <a:lnTo>
                    <a:pt x="42029" y="14312"/>
                  </a:lnTo>
                  <a:cubicBezTo>
                    <a:pt x="43708" y="14312"/>
                    <a:pt x="45077" y="13002"/>
                    <a:pt x="45077" y="11383"/>
                  </a:cubicBezTo>
                  <a:lnTo>
                    <a:pt x="45077" y="2942"/>
                  </a:lnTo>
                  <a:cubicBezTo>
                    <a:pt x="45077" y="1322"/>
                    <a:pt x="43708" y="1"/>
                    <a:pt x="42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5;p21"/>
            <p:cNvSpPr/>
            <p:nvPr/>
          </p:nvSpPr>
          <p:spPr>
            <a:xfrm>
              <a:off x="6671759" y="5435375"/>
              <a:ext cx="2331423" cy="751385"/>
            </a:xfrm>
            <a:custGeom>
              <a:avLst/>
              <a:gdLst/>
              <a:ahLst/>
              <a:cxnLst/>
              <a:rect l="l" t="t" r="r" b="b"/>
              <a:pathLst>
                <a:path w="45244" h="14169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93"/>
                    <a:pt x="119" y="512"/>
                    <a:pt x="250" y="512"/>
                  </a:cubicBezTo>
                  <a:lnTo>
                    <a:pt x="42279" y="512"/>
                  </a:lnTo>
                  <a:cubicBezTo>
                    <a:pt x="43637" y="512"/>
                    <a:pt x="44744" y="1560"/>
                    <a:pt x="44744" y="2858"/>
                  </a:cubicBezTo>
                  <a:lnTo>
                    <a:pt x="44744" y="11311"/>
                  </a:lnTo>
                  <a:cubicBezTo>
                    <a:pt x="44744" y="12609"/>
                    <a:pt x="43637" y="13669"/>
                    <a:pt x="42279" y="13669"/>
                  </a:cubicBezTo>
                  <a:lnTo>
                    <a:pt x="250" y="13669"/>
                  </a:lnTo>
                  <a:cubicBezTo>
                    <a:pt x="119" y="13669"/>
                    <a:pt x="0" y="13788"/>
                    <a:pt x="0" y="13919"/>
                  </a:cubicBezTo>
                  <a:cubicBezTo>
                    <a:pt x="0" y="14061"/>
                    <a:pt x="119" y="14169"/>
                    <a:pt x="250" y="14169"/>
                  </a:cubicBezTo>
                  <a:lnTo>
                    <a:pt x="42279" y="14169"/>
                  </a:lnTo>
                  <a:cubicBezTo>
                    <a:pt x="43910" y="14169"/>
                    <a:pt x="45244" y="12895"/>
                    <a:pt x="45244" y="11311"/>
                  </a:cubicBezTo>
                  <a:lnTo>
                    <a:pt x="45244" y="2858"/>
                  </a:lnTo>
                  <a:cubicBezTo>
                    <a:pt x="45244" y="1286"/>
                    <a:pt x="43910" y="0"/>
                    <a:pt x="42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657;p21"/>
            <p:cNvGrpSpPr/>
            <p:nvPr/>
          </p:nvGrpSpPr>
          <p:grpSpPr>
            <a:xfrm>
              <a:off x="990600" y="2536420"/>
              <a:ext cx="4515538" cy="3525300"/>
              <a:chOff x="417550" y="1357125"/>
              <a:chExt cx="4515538" cy="3525300"/>
            </a:xfrm>
          </p:grpSpPr>
          <p:sp>
            <p:nvSpPr>
              <p:cNvPr id="22" name="Google Shape;658;p21"/>
              <p:cNvSpPr/>
              <p:nvPr/>
            </p:nvSpPr>
            <p:spPr>
              <a:xfrm>
                <a:off x="3985709" y="1903964"/>
                <a:ext cx="947379" cy="344839"/>
              </a:xfrm>
              <a:custGeom>
                <a:avLst/>
                <a:gdLst/>
                <a:ahLst/>
                <a:cxnLst/>
                <a:rect l="l" t="t" r="r" b="b"/>
                <a:pathLst>
                  <a:path w="18385" h="6692" extrusionOk="0">
                    <a:moveTo>
                      <a:pt x="8145" y="0"/>
                    </a:moveTo>
                    <a:cubicBezTo>
                      <a:pt x="7002" y="0"/>
                      <a:pt x="5918" y="441"/>
                      <a:pt x="5109" y="1250"/>
                    </a:cubicBezTo>
                    <a:lnTo>
                      <a:pt x="96" y="6275"/>
                    </a:lnTo>
                    <a:cubicBezTo>
                      <a:pt x="1" y="6370"/>
                      <a:pt x="1" y="6525"/>
                      <a:pt x="96" y="6620"/>
                    </a:cubicBezTo>
                    <a:cubicBezTo>
                      <a:pt x="144" y="6668"/>
                      <a:pt x="203" y="6691"/>
                      <a:pt x="263" y="6691"/>
                    </a:cubicBezTo>
                    <a:cubicBezTo>
                      <a:pt x="322" y="6691"/>
                      <a:pt x="394" y="6668"/>
                      <a:pt x="441" y="6620"/>
                    </a:cubicBezTo>
                    <a:lnTo>
                      <a:pt x="5454" y="1596"/>
                    </a:lnTo>
                    <a:cubicBezTo>
                      <a:pt x="6168" y="881"/>
                      <a:pt x="7133" y="488"/>
                      <a:pt x="8145" y="488"/>
                    </a:cubicBezTo>
                    <a:lnTo>
                      <a:pt x="18146" y="488"/>
                    </a:lnTo>
                    <a:cubicBezTo>
                      <a:pt x="18277" y="488"/>
                      <a:pt x="18384" y="381"/>
                      <a:pt x="18384" y="250"/>
                    </a:cubicBezTo>
                    <a:cubicBezTo>
                      <a:pt x="18384" y="107"/>
                      <a:pt x="18277" y="0"/>
                      <a:pt x="18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59;p21"/>
              <p:cNvSpPr/>
              <p:nvPr/>
            </p:nvSpPr>
            <p:spPr>
              <a:xfrm>
                <a:off x="3985709" y="3989220"/>
                <a:ext cx="947379" cy="344839"/>
              </a:xfrm>
              <a:custGeom>
                <a:avLst/>
                <a:gdLst/>
                <a:ahLst/>
                <a:cxnLst/>
                <a:rect l="l" t="t" r="r" b="b"/>
                <a:pathLst>
                  <a:path w="18385" h="6692" extrusionOk="0">
                    <a:moveTo>
                      <a:pt x="269" y="0"/>
                    </a:moveTo>
                    <a:cubicBezTo>
                      <a:pt x="206" y="0"/>
                      <a:pt x="144" y="24"/>
                      <a:pt x="96" y="72"/>
                    </a:cubicBezTo>
                    <a:cubicBezTo>
                      <a:pt x="1" y="167"/>
                      <a:pt x="1" y="322"/>
                      <a:pt x="96" y="417"/>
                    </a:cubicBezTo>
                    <a:lnTo>
                      <a:pt x="5109" y="5430"/>
                    </a:lnTo>
                    <a:cubicBezTo>
                      <a:pt x="5918" y="6239"/>
                      <a:pt x="7002" y="6692"/>
                      <a:pt x="8145" y="6692"/>
                    </a:cubicBezTo>
                    <a:lnTo>
                      <a:pt x="18146" y="6692"/>
                    </a:lnTo>
                    <a:cubicBezTo>
                      <a:pt x="18277" y="6692"/>
                      <a:pt x="18384" y="6573"/>
                      <a:pt x="18384" y="6442"/>
                    </a:cubicBezTo>
                    <a:cubicBezTo>
                      <a:pt x="18384" y="6311"/>
                      <a:pt x="18277" y="6204"/>
                      <a:pt x="18146" y="6204"/>
                    </a:cubicBezTo>
                    <a:lnTo>
                      <a:pt x="8145" y="6204"/>
                    </a:lnTo>
                    <a:cubicBezTo>
                      <a:pt x="7133" y="6204"/>
                      <a:pt x="6168" y="5811"/>
                      <a:pt x="5454" y="5084"/>
                    </a:cubicBezTo>
                    <a:lnTo>
                      <a:pt x="441" y="72"/>
                    </a:lnTo>
                    <a:cubicBezTo>
                      <a:pt x="394" y="24"/>
                      <a:pt x="331" y="0"/>
                      <a:pt x="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66;p21"/>
              <p:cNvSpPr/>
              <p:nvPr/>
            </p:nvSpPr>
            <p:spPr>
              <a:xfrm rot="5400000" flipH="1">
                <a:off x="417550" y="1357125"/>
                <a:ext cx="3525300" cy="3525300"/>
              </a:xfrm>
              <a:prstGeom prst="blockArc">
                <a:avLst>
                  <a:gd name="adj1" fmla="val 10775262"/>
                  <a:gd name="adj2" fmla="val 25083"/>
                  <a:gd name="adj3" fmla="val 623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67;p21"/>
              <p:cNvSpPr/>
              <p:nvPr/>
            </p:nvSpPr>
            <p:spPr>
              <a:xfrm rot="5400000" flipH="1">
                <a:off x="794225" y="1713225"/>
                <a:ext cx="2776800" cy="2776800"/>
              </a:xfrm>
              <a:prstGeom prst="blockArc">
                <a:avLst>
                  <a:gd name="adj1" fmla="val 10744979"/>
                  <a:gd name="adj2" fmla="val 46670"/>
                  <a:gd name="adj3" fmla="val 856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68;p21"/>
              <p:cNvSpPr/>
              <p:nvPr/>
            </p:nvSpPr>
            <p:spPr>
              <a:xfrm rot="5400000" flipH="1">
                <a:off x="586988" y="1523175"/>
                <a:ext cx="3181800" cy="3181800"/>
              </a:xfrm>
              <a:prstGeom prst="blockArc">
                <a:avLst>
                  <a:gd name="adj1" fmla="val 10775262"/>
                  <a:gd name="adj2" fmla="val 25083"/>
                  <a:gd name="adj3" fmla="val 62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10524034" y="2628900"/>
            <a:ext cx="6316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Program </a:t>
            </a:r>
            <a:r>
              <a:rPr lang="en-US" sz="2800" dirty="0"/>
              <a:t>PC </a:t>
            </a:r>
            <a:r>
              <a:rPr lang="en-US" sz="2800" dirty="0" smtClean="0"/>
              <a:t>– PEN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strategis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TA 2020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alokasi</a:t>
            </a:r>
            <a:r>
              <a:rPr lang="en-US" sz="2800" dirty="0" smtClean="0"/>
              <a:t> </a:t>
            </a:r>
            <a:r>
              <a:rPr lang="en-US" sz="2800" dirty="0" err="1" smtClean="0"/>
              <a:t>anggaran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signifikan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10524034" y="5829300"/>
            <a:ext cx="64685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Mitigasi</a:t>
            </a:r>
            <a:r>
              <a:rPr lang="en-US" sz="2800" dirty="0" smtClean="0"/>
              <a:t> </a:t>
            </a:r>
            <a:r>
              <a:rPr lang="en-US" sz="2800" dirty="0" err="1" smtClean="0"/>
              <a:t>Risiko</a:t>
            </a:r>
            <a:r>
              <a:rPr lang="en-US" sz="2800" dirty="0" smtClean="0"/>
              <a:t> Audit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2020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sisi</a:t>
            </a:r>
            <a:r>
              <a:rPr lang="en-US" sz="2800" dirty="0" smtClean="0"/>
              <a:t> </a:t>
            </a:r>
            <a:r>
              <a:rPr lang="en-US" sz="2800" dirty="0" err="1" smtClean="0"/>
              <a:t>pelaksanaan</a:t>
            </a:r>
            <a:r>
              <a:rPr lang="en-US" sz="2800" dirty="0" smtClean="0"/>
              <a:t> </a:t>
            </a:r>
            <a:r>
              <a:rPr lang="en-US" sz="2800" dirty="0" err="1" smtClean="0"/>
              <a:t>anggaran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pertanggungjawaban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pengungkapannya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LK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Kecukupan</a:t>
            </a:r>
            <a:r>
              <a:rPr lang="en-US" sz="2800" dirty="0" smtClean="0"/>
              <a:t> </a:t>
            </a:r>
            <a:r>
              <a:rPr lang="en-US" sz="2800" dirty="0" err="1" smtClean="0"/>
              <a:t>pengungkapan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kriteria</a:t>
            </a:r>
            <a:r>
              <a:rPr lang="en-US" sz="2800" dirty="0" smtClean="0"/>
              <a:t> </a:t>
            </a:r>
            <a:r>
              <a:rPr lang="en-US" sz="2800" dirty="0" err="1" smtClean="0"/>
              <a:t>penentuan</a:t>
            </a:r>
            <a:r>
              <a:rPr lang="en-US" sz="2800" dirty="0" smtClean="0"/>
              <a:t> </a:t>
            </a:r>
            <a:r>
              <a:rPr lang="en-US" sz="2800" dirty="0" err="1" smtClean="0"/>
              <a:t>Opini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LK</a:t>
            </a:r>
            <a:endParaRPr lang="en-US" sz="2800" dirty="0"/>
          </a:p>
        </p:txBody>
      </p:sp>
      <p:sp>
        <p:nvSpPr>
          <p:cNvPr id="45" name="Text Placeholder 1"/>
          <p:cNvSpPr txBox="1">
            <a:spLocks/>
          </p:cNvSpPr>
          <p:nvPr/>
        </p:nvSpPr>
        <p:spPr>
          <a:xfrm>
            <a:off x="1540184" y="266700"/>
            <a:ext cx="16747817" cy="1152128"/>
          </a:xfrm>
          <a:prstGeom prst="rect">
            <a:avLst/>
          </a:prstGeom>
        </p:spPr>
        <p:txBody>
          <a:bodyPr/>
          <a:lstStyle/>
          <a:p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Pelaporan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dan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ID" sz="4400" b="1" dirty="0" err="1">
                <a:solidFill>
                  <a:schemeClr val="bg1"/>
                </a:solidFill>
                <a:cs typeface="Segoe UI" panose="020B0502040204020203" pitchFamily="34" charset="0"/>
              </a:rPr>
              <a:t>Pengungkapan</a:t>
            </a:r>
            <a:r>
              <a:rPr lang="en-ID" sz="4400" b="1" dirty="0">
                <a:solidFill>
                  <a:schemeClr val="bg1"/>
                </a:solidFill>
                <a:cs typeface="Segoe UI" panose="020B0502040204020203" pitchFamily="34" charset="0"/>
              </a:rPr>
              <a:t> Program PC-PEN</a:t>
            </a:r>
            <a:endParaRPr lang="en-US" sz="44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2050" name="Picture 2" descr="Klinik Akuntan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b="12666"/>
          <a:stretch/>
        </p:blipFill>
        <p:spPr bwMode="auto">
          <a:xfrm>
            <a:off x="1094132" y="3924300"/>
            <a:ext cx="5403271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645;p21"/>
          <p:cNvSpPr/>
          <p:nvPr/>
        </p:nvSpPr>
        <p:spPr>
          <a:xfrm>
            <a:off x="12576921" y="5829300"/>
            <a:ext cx="4720479" cy="1994670"/>
          </a:xfrm>
          <a:custGeom>
            <a:avLst/>
            <a:gdLst/>
            <a:ahLst/>
            <a:cxnLst/>
            <a:rect l="l" t="t" r="r" b="b"/>
            <a:pathLst>
              <a:path w="45244" h="14169" extrusionOk="0">
                <a:moveTo>
                  <a:pt x="250" y="0"/>
                </a:moveTo>
                <a:cubicBezTo>
                  <a:pt x="119" y="0"/>
                  <a:pt x="0" y="119"/>
                  <a:pt x="0" y="250"/>
                </a:cubicBezTo>
                <a:cubicBezTo>
                  <a:pt x="0" y="393"/>
                  <a:pt x="119" y="512"/>
                  <a:pt x="250" y="512"/>
                </a:cubicBezTo>
                <a:lnTo>
                  <a:pt x="42279" y="512"/>
                </a:lnTo>
                <a:cubicBezTo>
                  <a:pt x="43637" y="512"/>
                  <a:pt x="44744" y="1560"/>
                  <a:pt x="44744" y="2858"/>
                </a:cubicBezTo>
                <a:lnTo>
                  <a:pt x="44744" y="11311"/>
                </a:lnTo>
                <a:cubicBezTo>
                  <a:pt x="44744" y="12609"/>
                  <a:pt x="43637" y="13669"/>
                  <a:pt x="42279" y="13669"/>
                </a:cubicBezTo>
                <a:lnTo>
                  <a:pt x="250" y="13669"/>
                </a:lnTo>
                <a:cubicBezTo>
                  <a:pt x="119" y="13669"/>
                  <a:pt x="0" y="13788"/>
                  <a:pt x="0" y="13919"/>
                </a:cubicBezTo>
                <a:cubicBezTo>
                  <a:pt x="0" y="14061"/>
                  <a:pt x="119" y="14169"/>
                  <a:pt x="250" y="14169"/>
                </a:cubicBezTo>
                <a:lnTo>
                  <a:pt x="42279" y="14169"/>
                </a:lnTo>
                <a:cubicBezTo>
                  <a:pt x="43910" y="14169"/>
                  <a:pt x="45244" y="12895"/>
                  <a:pt x="45244" y="11311"/>
                </a:cubicBezTo>
                <a:lnTo>
                  <a:pt x="45244" y="2858"/>
                </a:lnTo>
                <a:cubicBezTo>
                  <a:pt x="45244" y="1286"/>
                  <a:pt x="43910" y="0"/>
                  <a:pt x="422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59;p21"/>
          <p:cNvSpPr/>
          <p:nvPr/>
        </p:nvSpPr>
        <p:spPr>
          <a:xfrm>
            <a:off x="8153400" y="6210300"/>
            <a:ext cx="1918177" cy="735513"/>
          </a:xfrm>
          <a:custGeom>
            <a:avLst/>
            <a:gdLst/>
            <a:ahLst/>
            <a:cxnLst/>
            <a:rect l="l" t="t" r="r" b="b"/>
            <a:pathLst>
              <a:path w="18385" h="6692" extrusionOk="0">
                <a:moveTo>
                  <a:pt x="269" y="0"/>
                </a:moveTo>
                <a:cubicBezTo>
                  <a:pt x="206" y="0"/>
                  <a:pt x="144" y="24"/>
                  <a:pt x="96" y="72"/>
                </a:cubicBezTo>
                <a:cubicBezTo>
                  <a:pt x="1" y="167"/>
                  <a:pt x="1" y="322"/>
                  <a:pt x="96" y="417"/>
                </a:cubicBezTo>
                <a:lnTo>
                  <a:pt x="5109" y="5430"/>
                </a:lnTo>
                <a:cubicBezTo>
                  <a:pt x="5918" y="6239"/>
                  <a:pt x="7002" y="6692"/>
                  <a:pt x="8145" y="6692"/>
                </a:cubicBezTo>
                <a:lnTo>
                  <a:pt x="18146" y="6692"/>
                </a:lnTo>
                <a:cubicBezTo>
                  <a:pt x="18277" y="6692"/>
                  <a:pt x="18384" y="6573"/>
                  <a:pt x="18384" y="6442"/>
                </a:cubicBezTo>
                <a:cubicBezTo>
                  <a:pt x="18384" y="6311"/>
                  <a:pt x="18277" y="6204"/>
                  <a:pt x="18146" y="6204"/>
                </a:cubicBezTo>
                <a:lnTo>
                  <a:pt x="8145" y="6204"/>
                </a:lnTo>
                <a:cubicBezTo>
                  <a:pt x="7133" y="6204"/>
                  <a:pt x="6168" y="5811"/>
                  <a:pt x="5454" y="5084"/>
                </a:cubicBezTo>
                <a:lnTo>
                  <a:pt x="441" y="72"/>
                </a:lnTo>
                <a:cubicBezTo>
                  <a:pt x="394" y="24"/>
                  <a:pt x="331" y="0"/>
                  <a:pt x="2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640;p21"/>
          <p:cNvSpPr/>
          <p:nvPr/>
        </p:nvSpPr>
        <p:spPr>
          <a:xfrm>
            <a:off x="10058400" y="6819900"/>
            <a:ext cx="263442" cy="277520"/>
          </a:xfrm>
          <a:custGeom>
            <a:avLst/>
            <a:gdLst/>
            <a:ahLst/>
            <a:cxnLst/>
            <a:rect l="l" t="t" r="r" b="b"/>
            <a:pathLst>
              <a:path w="2525" h="2525" extrusionOk="0">
                <a:moveTo>
                  <a:pt x="1263" y="1"/>
                </a:moveTo>
                <a:cubicBezTo>
                  <a:pt x="560" y="1"/>
                  <a:pt x="0" y="560"/>
                  <a:pt x="0" y="1263"/>
                </a:cubicBezTo>
                <a:cubicBezTo>
                  <a:pt x="0" y="1965"/>
                  <a:pt x="560" y="2525"/>
                  <a:pt x="1263" y="2525"/>
                </a:cubicBezTo>
                <a:cubicBezTo>
                  <a:pt x="1965" y="2525"/>
                  <a:pt x="2525" y="1965"/>
                  <a:pt x="2525" y="1263"/>
                </a:cubicBezTo>
                <a:cubicBezTo>
                  <a:pt x="2525" y="560"/>
                  <a:pt x="1965" y="1"/>
                  <a:pt x="12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906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5555</TotalTime>
  <Words>3388</Words>
  <Application>Microsoft Office PowerPoint</Application>
  <PresentationFormat>Custom</PresentationFormat>
  <Paragraphs>530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Batang</vt:lpstr>
      <vt:lpstr>Georgia</vt:lpstr>
      <vt:lpstr>Arial Unicode MS</vt:lpstr>
      <vt:lpstr>Calibri</vt:lpstr>
      <vt:lpstr>맑은 고딕</vt:lpstr>
      <vt:lpstr>Raleway SemiBold</vt:lpstr>
      <vt:lpstr>Barlow Light</vt:lpstr>
      <vt:lpstr>Trebuchet MS</vt:lpstr>
      <vt:lpstr>Segoe UI</vt:lpstr>
      <vt:lpstr>Tw Cen MT</vt:lpstr>
      <vt:lpstr>Times New Roman</vt:lpstr>
      <vt:lpstr>Fira Sans Extra Condensed Medium</vt:lpstr>
      <vt:lpstr>Calibri Light</vt:lpstr>
      <vt:lpstr>Century Gothic</vt:lpstr>
      <vt:lpstr>Raleway</vt:lpstr>
      <vt:lpstr>Fira Sans Extra Condensed</vt:lpstr>
      <vt:lpstr>Bahnschrift Light</vt:lpstr>
      <vt:lpstr>Arial</vt:lpstr>
      <vt:lpstr>Wingdings</vt:lpstr>
      <vt:lpstr>Gaoler template</vt:lpstr>
      <vt:lpstr>Microsoft Excel Worksheet</vt:lpstr>
      <vt:lpstr>Penyusunan  LKKL Tahun 2020 (Unaudited)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Alokasi Akun Khusus Penanganan COVID-19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Penyusunan LKKL</dc:title>
  <dc:creator>4-work</dc:creator>
  <cp:lastModifiedBy>DJPb</cp:lastModifiedBy>
  <cp:revision>288</cp:revision>
  <dcterms:created xsi:type="dcterms:W3CDTF">2006-08-16T00:00:00Z</dcterms:created>
  <dcterms:modified xsi:type="dcterms:W3CDTF">2021-02-08T06:10:13Z</dcterms:modified>
  <dc:identifier>DADwnQK9jv4</dc:identifier>
</cp:coreProperties>
</file>